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4102" r:id="rId1"/>
  </p:sldMasterIdLst>
  <p:notesMasterIdLst>
    <p:notesMasterId r:id="rId34"/>
  </p:notesMasterIdLst>
  <p:handoutMasterIdLst>
    <p:handoutMasterId r:id="rId35"/>
  </p:handoutMasterIdLst>
  <p:sldIdLst>
    <p:sldId id="400" r:id="rId2"/>
    <p:sldId id="332" r:id="rId3"/>
    <p:sldId id="338" r:id="rId4"/>
    <p:sldId id="333" r:id="rId5"/>
    <p:sldId id="334" r:id="rId6"/>
    <p:sldId id="336" r:id="rId7"/>
    <p:sldId id="360" r:id="rId8"/>
    <p:sldId id="361" r:id="rId9"/>
    <p:sldId id="363" r:id="rId10"/>
    <p:sldId id="364" r:id="rId11"/>
    <p:sldId id="365" r:id="rId12"/>
    <p:sldId id="404" r:id="rId13"/>
    <p:sldId id="366" r:id="rId14"/>
    <p:sldId id="403" r:id="rId15"/>
    <p:sldId id="407" r:id="rId16"/>
    <p:sldId id="369" r:id="rId17"/>
    <p:sldId id="374" r:id="rId18"/>
    <p:sldId id="370" r:id="rId19"/>
    <p:sldId id="367" r:id="rId20"/>
    <p:sldId id="371" r:id="rId21"/>
    <p:sldId id="372" r:id="rId22"/>
    <p:sldId id="373" r:id="rId23"/>
    <p:sldId id="396" r:id="rId24"/>
    <p:sldId id="408" r:id="rId25"/>
    <p:sldId id="376" r:id="rId26"/>
    <p:sldId id="405" r:id="rId27"/>
    <p:sldId id="377" r:id="rId28"/>
    <p:sldId id="378" r:id="rId29"/>
    <p:sldId id="380" r:id="rId30"/>
    <p:sldId id="381" r:id="rId31"/>
    <p:sldId id="406" r:id="rId32"/>
    <p:sldId id="409" r:id="rId3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S PGothic" pitchFamily="34" charset="-128"/>
        <a:cs typeface="+mn-cs"/>
      </a:defRPr>
    </a:lvl5pPr>
    <a:lvl6pPr marL="2286000" algn="l" defTabSz="914400" rtl="0" eaLnBrk="1" latinLnBrk="0" hangingPunct="1">
      <a:defRPr sz="2400" kern="1200">
        <a:solidFill>
          <a:schemeClr val="tx1"/>
        </a:solidFill>
        <a:latin typeface="Tahoma" pitchFamily="34" charset="0"/>
        <a:ea typeface="MS PGothic" pitchFamily="34" charset="-128"/>
        <a:cs typeface="+mn-cs"/>
      </a:defRPr>
    </a:lvl6pPr>
    <a:lvl7pPr marL="2743200" algn="l" defTabSz="914400" rtl="0" eaLnBrk="1" latinLnBrk="0" hangingPunct="1">
      <a:defRPr sz="2400" kern="1200">
        <a:solidFill>
          <a:schemeClr val="tx1"/>
        </a:solidFill>
        <a:latin typeface="Tahoma" pitchFamily="34" charset="0"/>
        <a:ea typeface="MS PGothic" pitchFamily="34" charset="-128"/>
        <a:cs typeface="+mn-cs"/>
      </a:defRPr>
    </a:lvl7pPr>
    <a:lvl8pPr marL="3200400" algn="l" defTabSz="914400" rtl="0" eaLnBrk="1" latinLnBrk="0" hangingPunct="1">
      <a:defRPr sz="2400" kern="1200">
        <a:solidFill>
          <a:schemeClr val="tx1"/>
        </a:solidFill>
        <a:latin typeface="Tahoma" pitchFamily="34" charset="0"/>
        <a:ea typeface="MS PGothic" pitchFamily="34" charset="-128"/>
        <a:cs typeface="+mn-cs"/>
      </a:defRPr>
    </a:lvl8pPr>
    <a:lvl9pPr marL="3657600" algn="l" defTabSz="914400" rtl="0" eaLnBrk="1" latinLnBrk="0" hangingPunct="1">
      <a:defRPr sz="2400"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1949"/>
    <a:srgbClr val="2BCEDF"/>
    <a:srgbClr val="F8BE1A"/>
    <a:srgbClr val="59BBDE"/>
    <a:srgbClr val="6D111B"/>
    <a:srgbClr val="162210"/>
    <a:srgbClr val="78B75C"/>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42" y="30"/>
      </p:cViewPr>
      <p:guideLst>
        <p:guide orient="horz" pos="1296"/>
        <p:guide orient="horz" pos="672"/>
        <p:guide orient="horz" pos="1008"/>
        <p:guide orient="horz" pos="912"/>
        <p:guide pos="2880"/>
        <p:guide pos="288"/>
        <p:guide pos="5472"/>
      </p:guideLst>
    </p:cSldViewPr>
  </p:slideViewPr>
  <p:outlineViewPr>
    <p:cViewPr>
      <p:scale>
        <a:sx n="33" d="100"/>
        <a:sy n="33" d="100"/>
      </p:scale>
      <p:origin x="0" y="280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1656"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1" hangingPunct="1">
              <a:defRPr sz="1200"/>
            </a:lvl1pPr>
          </a:lstStyle>
          <a:p>
            <a:fld id="{04B7E94B-8CCF-41EE-B4CD-1E94577DB690}" type="slidenum">
              <a:rPr lang="en-US" altLang="en-US"/>
              <a:pPr/>
              <a:t>‹#›</a:t>
            </a:fld>
            <a:endParaRPr lang="en-US" altLang="en-US"/>
          </a:p>
        </p:txBody>
      </p:sp>
    </p:spTree>
    <p:extLst>
      <p:ext uri="{BB962C8B-B14F-4D97-AF65-F5344CB8AC3E}">
        <p14:creationId xmlns:p14="http://schemas.microsoft.com/office/powerpoint/2010/main" val="9971092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200">
                <a:latin typeface="Tahoma" pitchFamily="34" charset="0"/>
                <a:ea typeface="+mn-ea"/>
                <a:cs typeface="+mn-cs"/>
              </a:defRPr>
            </a:lvl1pPr>
          </a:lstStyle>
          <a:p>
            <a:pPr>
              <a:defRPr/>
            </a:pPr>
            <a:endParaRPr lang="en-US"/>
          </a:p>
        </p:txBody>
      </p:sp>
      <p:sp>
        <p:nvSpPr>
          <p:cNvPr id="9220" name="Rectangle 4"/>
          <p:cNvSpPr>
            <a:spLocks noGrp="1" noRot="1" noChangeAspect="1" noChangeArrowheads="1" noTextEdit="1"/>
          </p:cNvSpPr>
          <p:nvPr>
            <p:ph type="sldImg" idx="2"/>
          </p:nvPr>
        </p:nvSpPr>
        <p:spPr bwMode="auto">
          <a:xfrm>
            <a:off x="1144588" y="687388"/>
            <a:ext cx="4568825" cy="3425825"/>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1" hangingPunct="1">
              <a:defRPr sz="1200">
                <a:latin typeface="Tahoma" pitchFamily="34" charset="0"/>
                <a:ea typeface="+mn-ea"/>
                <a:cs typeface="+mn-cs"/>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1" hangingPunct="1">
              <a:defRPr sz="1200"/>
            </a:lvl1pPr>
          </a:lstStyle>
          <a:p>
            <a:fld id="{83F1AD44-18BA-48F1-87D8-2C2D20AFF99C}" type="slidenum">
              <a:rPr lang="en-US" altLang="en-US"/>
              <a:pPr/>
              <a:t>‹#›</a:t>
            </a:fld>
            <a:endParaRPr lang="en-US" altLang="en-US"/>
          </a:p>
        </p:txBody>
      </p:sp>
    </p:spTree>
    <p:extLst>
      <p:ext uri="{BB962C8B-B14F-4D97-AF65-F5344CB8AC3E}">
        <p14:creationId xmlns:p14="http://schemas.microsoft.com/office/powerpoint/2010/main" val="69175629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600" kern="1200">
        <a:solidFill>
          <a:schemeClr val="tx1"/>
        </a:solidFill>
        <a:latin typeface="Times New Roman"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C55F5B79-DD21-4BFF-AB7B-42D18575545D}" type="slidenum">
              <a:rPr lang="en-US" altLang="en-US" sz="1200"/>
              <a:pPr/>
              <a:t>2</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664ACB44-8B0B-47C2-B3E3-91D94CE6B122}" type="slidenum">
              <a:rPr lang="en-US" altLang="en-US" sz="1200"/>
              <a:pPr/>
              <a:t>11</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A0D60EE4-AC09-47EB-8730-93CC967F9288}" type="slidenum">
              <a:rPr lang="en-US" altLang="en-US" sz="1200"/>
              <a:pPr/>
              <a:t>12</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31FDB090-8090-42D9-B8B2-5AC2DB803DFB}" type="slidenum">
              <a:rPr lang="en-US" altLang="en-US" sz="1200"/>
              <a:pPr/>
              <a:t>13</a:t>
            </a:fld>
            <a:endParaRPr lang="en-US" altLang="en-US" sz="12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B95A2010-A8F1-4BF2-B2BE-9FC62D6AE644}" type="slidenum">
              <a:rPr lang="en-US" altLang="en-US" sz="1200"/>
              <a:pPr/>
              <a:t>16</a:t>
            </a:fld>
            <a:endParaRPr lang="en-US" altLang="en-US" sz="12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4EB7C07F-95EC-452C-94A2-6A11D8022929}" type="slidenum">
              <a:rPr lang="en-US" altLang="en-US" sz="1200"/>
              <a:pPr/>
              <a:t>17</a:t>
            </a:fld>
            <a:endParaRPr lang="en-US" altLang="en-US" sz="12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2B7C085A-6409-481D-8F3D-07410F08A56D}" type="slidenum">
              <a:rPr lang="en-US" altLang="en-US" sz="1200"/>
              <a:pPr/>
              <a:t>18</a:t>
            </a:fld>
            <a:endParaRPr lang="en-US" altLang="en-US" sz="12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42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4852662C-1974-43D0-A18F-AF1798F77170}" type="slidenum">
              <a:rPr lang="en-US" altLang="en-US" sz="1200"/>
              <a:pPr/>
              <a:t>19</a:t>
            </a:fld>
            <a:endParaRPr lang="en-US" altLang="en-US" sz="120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2C893075-40A6-4214-BFEE-29BF8E8B58F3}" type="slidenum">
              <a:rPr lang="en-US" altLang="en-US" sz="1200"/>
              <a:pPr/>
              <a:t>20</a:t>
            </a:fld>
            <a:endParaRPr lang="en-US" altLang="en-US" sz="120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34F25A8A-AFC6-4ACF-AE02-42D05182C3F5}" type="slidenum">
              <a:rPr lang="en-US" altLang="en-US" sz="1200"/>
              <a:pPr/>
              <a:t>21</a:t>
            </a:fld>
            <a:endParaRPr lang="en-US" altLang="en-US" sz="120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F2E0CBAD-A9E0-4CC0-BAA7-977E89E8AAD9}" type="slidenum">
              <a:rPr lang="en-US" altLang="en-US" sz="1200"/>
              <a:pPr/>
              <a:t>22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E7600FD5-623D-4148-B729-DC1F263AA163}" type="slidenum">
              <a:rPr lang="en-US" altLang="en-US" sz="1200"/>
              <a:pPr/>
              <a:t>3</a:t>
            </a:fld>
            <a:endParaRPr lang="en-US" altLang="en-US" sz="1200"/>
          </a:p>
        </p:txBody>
      </p:sp>
      <p:sp>
        <p:nvSpPr>
          <p:cNvPr id="18435" name="Rectangle 2"/>
          <p:cNvSpPr>
            <a:spLocks noGrp="1" noRot="1" noChangeAspect="1" noChangeArrowheads="1" noTextEdit="1"/>
          </p:cNvSpPr>
          <p:nvPr>
            <p:ph type="sldImg"/>
          </p:nvPr>
        </p:nvSpPr>
        <p:spPr>
          <a:solidFill>
            <a:srgbClr val="FFFFFF"/>
          </a:solidFill>
          <a:ln cap="flat"/>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18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721D6BC5-9BCD-4F77-AE5E-2162911C00B7}" type="slidenum">
              <a:rPr lang="en-US" altLang="en-US" sz="1200"/>
              <a:pPr/>
              <a:t>23</a:t>
            </a:fld>
            <a:endParaRPr lang="en-US" altLang="en-US" sz="120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721D6BC5-9BCD-4F77-AE5E-2162911C00B7}" type="slidenum">
              <a:rPr lang="en-US" altLang="en-US" sz="1200"/>
              <a:pPr/>
              <a:t>24</a:t>
            </a:fld>
            <a:endParaRPr lang="en-US" altLang="en-US" sz="120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D709F7C8-D649-40D1-821D-FCEDBC8DA955}" type="slidenum">
              <a:rPr lang="en-US" altLang="en-US" sz="1200"/>
              <a:pPr/>
              <a:t>25</a:t>
            </a:fld>
            <a:endParaRPr lang="en-US" altLang="en-US" sz="120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75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DAB0E5FD-8E84-48C8-9CE5-D713D0C28288}" type="slidenum">
              <a:rPr lang="en-US" altLang="en-US" sz="1200"/>
              <a:pPr/>
              <a:t>27</a:t>
            </a:fld>
            <a:endParaRPr lang="en-US" altLang="en-US" sz="120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EC3BEB1A-13A6-49DC-9A6A-8E84BA2AA483}" type="slidenum">
              <a:rPr lang="en-US" altLang="en-US" sz="1200"/>
              <a:pPr/>
              <a:t>28</a:t>
            </a:fld>
            <a:endParaRPr lang="en-US" altLang="en-US" sz="120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32DB6CA5-A65B-44C4-81A8-23D96313A18B}" type="slidenum">
              <a:rPr lang="en-US" altLang="en-US" sz="1200"/>
              <a:pPr/>
              <a:t>29</a:t>
            </a:fld>
            <a:endParaRPr lang="en-US" altLang="en-US" sz="120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EBEC2258-0E63-49DF-A792-673056779D38}" type="slidenum">
              <a:rPr lang="en-US" altLang="en-US" sz="1200"/>
              <a:pPr/>
              <a:t>30</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41C59530-6E83-4676-BE0A-3AD6D32E3F2E}" type="slidenum">
              <a:rPr lang="en-US" altLang="en-US" sz="1200"/>
              <a:pPr/>
              <a:t>4</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25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3A7C4085-2606-4005-B53B-6729A577D65F}" type="slidenum">
              <a:rPr lang="en-US" altLang="en-US" sz="1200"/>
              <a:pPr/>
              <a:t>5</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CE9CA2C5-F8FE-4DB6-83AC-7BB99CE8E657}" type="slidenum">
              <a:rPr lang="en-US" altLang="en-US" sz="1200"/>
              <a:pPr/>
              <a:t>6</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F799800D-4688-449E-B790-5F6B2F64FF83}" type="slidenum">
              <a:rPr lang="en-US" altLang="en-US" sz="1200"/>
              <a:pPr/>
              <a:t>7</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20598F28-C867-4361-B8BB-9EF7056CFF62}" type="slidenum">
              <a:rPr lang="en-US" altLang="en-US" sz="1200"/>
              <a:pPr/>
              <a:t>8</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EB406503-3C3B-4A98-A7E5-174A1E5EAFC4}" type="slidenum">
              <a:rPr lang="en-US" altLang="en-US" sz="1200"/>
              <a:pPr/>
              <a:t>9</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fld id="{410C99FA-668A-4296-9FBB-741F7CF12FB5}" type="slidenum">
              <a:rPr lang="en-US" altLang="en-US" sz="1200"/>
              <a:pPr/>
              <a:t>10</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pag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ext Box 2051"/>
          <p:cNvSpPr txBox="1">
            <a:spLocks noChangeArrowheads="1"/>
          </p:cNvSpPr>
          <p:nvPr/>
        </p:nvSpPr>
        <p:spPr bwMode="auto">
          <a:xfrm>
            <a:off x="4419600" y="1003300"/>
            <a:ext cx="4648200" cy="830263"/>
          </a:xfrm>
          <a:prstGeom prst="rect">
            <a:avLst/>
          </a:prstGeom>
          <a:noFill/>
          <a:ln w="12700">
            <a:noFill/>
            <a:miter lim="800000"/>
            <a:headEnd type="none" w="sm" len="sm"/>
            <a:tailEnd type="none" w="sm" len="sm"/>
          </a:ln>
        </p:spPr>
        <p:txBody>
          <a:bodyPr>
            <a:spAutoFit/>
          </a:bodyPr>
          <a:lstStyle>
            <a:lvl1pPr>
              <a:defRPr sz="2400">
                <a:solidFill>
                  <a:schemeClr val="tx1"/>
                </a:solidFill>
                <a:latin typeface="Tahoma" panose="020B0604030504040204" pitchFamily="34" charset="0"/>
                <a:ea typeface="MS PGothic" panose="020B0600070205080204" pitchFamily="34" charset="-128"/>
              </a:defRPr>
            </a:lvl1pPr>
            <a:lvl2pPr marL="742950" indent="-285750">
              <a:defRPr sz="2400">
                <a:solidFill>
                  <a:schemeClr val="tx1"/>
                </a:solidFill>
                <a:latin typeface="Tahoma" panose="020B0604030504040204" pitchFamily="34" charset="0"/>
                <a:ea typeface="MS PGothic" panose="020B0600070205080204" pitchFamily="34" charset="-128"/>
              </a:defRPr>
            </a:lvl2pPr>
            <a:lvl3pPr marL="1143000" indent="-228600">
              <a:defRPr sz="2400">
                <a:solidFill>
                  <a:schemeClr val="tx1"/>
                </a:solidFill>
                <a:latin typeface="Tahoma" panose="020B0604030504040204" pitchFamily="34" charset="0"/>
                <a:ea typeface="MS PGothic" panose="020B0600070205080204" pitchFamily="34" charset="-128"/>
              </a:defRPr>
            </a:lvl3pPr>
            <a:lvl4pPr marL="1600200" indent="-228600">
              <a:defRPr sz="2400">
                <a:solidFill>
                  <a:schemeClr val="tx1"/>
                </a:solidFill>
                <a:latin typeface="Tahoma" panose="020B0604030504040204" pitchFamily="34" charset="0"/>
                <a:ea typeface="MS PGothic" panose="020B0600070205080204" pitchFamily="34" charset="-128"/>
              </a:defRPr>
            </a:lvl4pPr>
            <a:lvl5pPr marL="2057400" indent="-228600">
              <a:defRPr sz="24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MS PGothic" panose="020B0600070205080204" pitchFamily="34" charset="-128"/>
              </a:defRPr>
            </a:lvl9pPr>
          </a:lstStyle>
          <a:p>
            <a:pPr eaLnBrk="1" hangingPunct="1">
              <a:spcBef>
                <a:spcPct val="50000"/>
              </a:spcBef>
              <a:defRPr/>
            </a:pPr>
            <a:r>
              <a:rPr lang="en-US" altLang="en-US" sz="4400" b="1" smtClean="0">
                <a:solidFill>
                  <a:srgbClr val="F67E1A"/>
                </a:solidFill>
                <a:effectLst>
                  <a:outerShdw blurRad="38100" dist="38100" dir="2700000" algn="tl">
                    <a:srgbClr val="C0C0C0"/>
                  </a:outerShdw>
                </a:effectLst>
                <a:latin typeface="Times" panose="02020603050405020304" pitchFamily="18" charset="0"/>
              </a:rPr>
              <a:t>E-commerce 2014</a:t>
            </a:r>
            <a:r>
              <a:rPr lang="en-US" altLang="en-US" sz="4800" b="1" smtClean="0">
                <a:solidFill>
                  <a:srgbClr val="FF9900"/>
                </a:solidFill>
                <a:effectLst>
                  <a:outerShdw blurRad="38100" dist="38100" dir="2700000" algn="tl">
                    <a:srgbClr val="C0C0C0"/>
                  </a:outerShdw>
                </a:effectLst>
                <a:latin typeface="Calibri" panose="020F0502020204030204" pitchFamily="34" charset="0"/>
              </a:rPr>
              <a:t>   </a:t>
            </a:r>
          </a:p>
        </p:txBody>
      </p:sp>
      <p:sp>
        <p:nvSpPr>
          <p:cNvPr id="3" name="Text Box 2052"/>
          <p:cNvSpPr txBox="1">
            <a:spLocks noChangeArrowheads="1"/>
          </p:cNvSpPr>
          <p:nvPr/>
        </p:nvSpPr>
        <p:spPr bwMode="auto">
          <a:xfrm>
            <a:off x="4495800" y="4495800"/>
            <a:ext cx="4419600" cy="1692275"/>
          </a:xfrm>
          <a:prstGeom prst="rect">
            <a:avLst/>
          </a:prstGeom>
          <a:noFill/>
          <a:ln>
            <a:noFill/>
          </a:ln>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lnSpc>
                <a:spcPct val="75000"/>
              </a:lnSpc>
              <a:spcBef>
                <a:spcPct val="50000"/>
              </a:spcBef>
              <a:defRPr/>
            </a:pPr>
            <a:r>
              <a:rPr lang="en-US" sz="3200" b="1" dirty="0" smtClean="0">
                <a:solidFill>
                  <a:srgbClr val="00B0F0"/>
                </a:solidFill>
                <a:effectLst>
                  <a:outerShdw blurRad="38100" dist="38100" dir="2700000" algn="tl">
                    <a:srgbClr val="000000">
                      <a:alpha val="43137"/>
                    </a:srgbClr>
                  </a:outerShdw>
                </a:effectLst>
                <a:latin typeface="Calibri" pitchFamily="34" charset="0"/>
                <a:ea typeface="+mn-ea"/>
              </a:rPr>
              <a:t>Kenneth C. Laudon</a:t>
            </a:r>
          </a:p>
          <a:p>
            <a:pPr eaLnBrk="1" hangingPunct="1">
              <a:lnSpc>
                <a:spcPct val="75000"/>
              </a:lnSpc>
              <a:spcBef>
                <a:spcPct val="50000"/>
              </a:spcBef>
              <a:defRPr/>
            </a:pPr>
            <a:r>
              <a:rPr lang="en-US" sz="3200" b="1" dirty="0" smtClean="0">
                <a:solidFill>
                  <a:srgbClr val="00B0F0"/>
                </a:solidFill>
                <a:effectLst>
                  <a:outerShdw blurRad="38100" dist="38100" dir="2700000" algn="tl">
                    <a:srgbClr val="000000">
                      <a:alpha val="43137"/>
                    </a:srgbClr>
                  </a:outerShdw>
                </a:effectLst>
                <a:latin typeface="Calibri" pitchFamily="34" charset="0"/>
                <a:ea typeface="+mn-ea"/>
              </a:rPr>
              <a:t>Carol Guercio Traver</a:t>
            </a:r>
          </a:p>
          <a:p>
            <a:pPr eaLnBrk="1" hangingPunct="1">
              <a:lnSpc>
                <a:spcPct val="75000"/>
              </a:lnSpc>
              <a:spcBef>
                <a:spcPct val="50000"/>
              </a:spcBef>
              <a:defRPr/>
            </a:pPr>
            <a:endParaRPr lang="en-US" sz="3200" b="1" dirty="0" smtClean="0">
              <a:solidFill>
                <a:srgbClr val="5EAB43"/>
              </a:solidFill>
              <a:latin typeface="Arial" charset="0"/>
              <a:ea typeface="+mn-ea"/>
            </a:endParaRPr>
          </a:p>
        </p:txBody>
      </p:sp>
      <p:sp>
        <p:nvSpPr>
          <p:cNvPr id="4" name="Text Box 2053"/>
          <p:cNvSpPr txBox="1">
            <a:spLocks noChangeArrowheads="1"/>
          </p:cNvSpPr>
          <p:nvPr/>
        </p:nvSpPr>
        <p:spPr bwMode="auto">
          <a:xfrm>
            <a:off x="4495800" y="1833563"/>
            <a:ext cx="4648200" cy="461962"/>
          </a:xfrm>
          <a:prstGeom prst="rect">
            <a:avLst/>
          </a:prstGeom>
          <a:noFill/>
          <a:ln>
            <a:noFill/>
          </a:ln>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spcBef>
                <a:spcPct val="50000"/>
              </a:spcBef>
              <a:defRPr/>
            </a:pPr>
            <a:r>
              <a:rPr lang="en-US" b="1" dirty="0" smtClean="0">
                <a:solidFill>
                  <a:srgbClr val="3D4644"/>
                </a:solidFill>
                <a:latin typeface="Calibri" pitchFamily="34" charset="0"/>
                <a:ea typeface="+mn-ea"/>
              </a:rPr>
              <a:t>business. technology. society.</a:t>
            </a:r>
          </a:p>
        </p:txBody>
      </p:sp>
      <p:sp>
        <p:nvSpPr>
          <p:cNvPr id="5" name="Text Box 2054"/>
          <p:cNvSpPr txBox="1">
            <a:spLocks noChangeArrowheads="1"/>
          </p:cNvSpPr>
          <p:nvPr/>
        </p:nvSpPr>
        <p:spPr bwMode="auto">
          <a:xfrm>
            <a:off x="4495800" y="2438400"/>
            <a:ext cx="1574800" cy="400050"/>
          </a:xfrm>
          <a:prstGeom prst="rect">
            <a:avLst/>
          </a:prstGeom>
          <a:noFill/>
          <a:ln>
            <a:noFill/>
          </a:ln>
          <a:extLst/>
        </p:spPr>
        <p:txBody>
          <a:bodyPr wrap="none">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eaLnBrk="1" hangingPunct="1">
              <a:defRPr/>
            </a:pPr>
            <a:r>
              <a:rPr lang="en-US" sz="2000" b="1" i="1" dirty="0" smtClean="0">
                <a:solidFill>
                  <a:srgbClr val="7F7F7F"/>
                </a:solidFill>
                <a:latin typeface="Calibri" pitchFamily="34" charset="0"/>
                <a:ea typeface="+mn-ea"/>
              </a:rPr>
              <a:t>tenth edition</a:t>
            </a:r>
          </a:p>
        </p:txBody>
      </p:sp>
      <p:sp>
        <p:nvSpPr>
          <p:cNvPr id="6" name="Rectangle 12"/>
          <p:cNvSpPr>
            <a:spLocks noGrp="1" noChangeArrowheads="1"/>
          </p:cNvSpPr>
          <p:nvPr>
            <p:ph type="ftr" sz="quarter" idx="10"/>
          </p:nvPr>
        </p:nvSpPr>
        <p:spPr/>
        <p:txBody>
          <a:bodyPr/>
          <a:lstStyle>
            <a:lvl1pPr>
              <a:defRPr/>
            </a:lvl1pPr>
          </a:lstStyle>
          <a:p>
            <a:pPr>
              <a:defRPr/>
            </a:pPr>
            <a:r>
              <a:rPr lang="en-US" altLang="en-US"/>
              <a:t>Copyright © 2014 Pearson Education, Inc. Publishing as Prentice Hall</a:t>
            </a:r>
          </a:p>
        </p:txBody>
      </p:sp>
    </p:spTree>
    <p:extLst>
      <p:ext uri="{BB962C8B-B14F-4D97-AF65-F5344CB8AC3E}">
        <p14:creationId xmlns:p14="http://schemas.microsoft.com/office/powerpoint/2010/main" val="2646591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altLang="en-US"/>
              <a:t>Copyright © 2014 Pearson Education, Inc. Publishing as Prentice Hall</a:t>
            </a:r>
          </a:p>
        </p:txBody>
      </p:sp>
      <p:sp>
        <p:nvSpPr>
          <p:cNvPr id="3" name="Rectangle 13"/>
          <p:cNvSpPr>
            <a:spLocks noGrp="1" noChangeArrowheads="1"/>
          </p:cNvSpPr>
          <p:nvPr>
            <p:ph type="sldNum" sz="quarter" idx="11"/>
          </p:nvPr>
        </p:nvSpPr>
        <p:spPr>
          <a:ln/>
        </p:spPr>
        <p:txBody>
          <a:bodyPr/>
          <a:lstStyle>
            <a:lvl1pPr>
              <a:defRPr/>
            </a:lvl1pPr>
          </a:lstStyle>
          <a:p>
            <a:r>
              <a:rPr lang="en-US" altLang="en-US"/>
              <a:t>Slide 2-</a:t>
            </a:r>
            <a:fld id="{CA948BE3-989D-43F4-8994-AE4085B655E4}" type="slidenum">
              <a:rPr lang="en-US" altLang="en-US"/>
              <a:pPr/>
              <a:t>‹#›</a:t>
            </a:fld>
            <a:endParaRPr lang="en-US" altLang="en-US"/>
          </a:p>
        </p:txBody>
      </p:sp>
    </p:spTree>
    <p:extLst>
      <p:ext uri="{BB962C8B-B14F-4D97-AF65-F5344CB8AC3E}">
        <p14:creationId xmlns:p14="http://schemas.microsoft.com/office/powerpoint/2010/main" val="4175846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Copyright notice">
    <p:spTree>
      <p:nvGrpSpPr>
        <p:cNvPr id="1" name=""/>
        <p:cNvGrpSpPr/>
        <p:nvPr/>
      </p:nvGrpSpPr>
      <p:grpSpPr>
        <a:xfrm>
          <a:off x="0" y="0"/>
          <a:ext cx="0" cy="0"/>
          <a:chOff x="0" y="0"/>
          <a:chExt cx="0" cy="0"/>
        </a:xfrm>
      </p:grpSpPr>
      <p:pic>
        <p:nvPicPr>
          <p:cNvPr id="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738" y="836613"/>
            <a:ext cx="7219950" cy="2363787"/>
          </a:xfrm>
          <a:prstGeom prst="rect">
            <a:avLst/>
          </a:prstGeom>
          <a:solidFill>
            <a:schemeClr val="hlink"/>
          </a:solidFill>
          <a:ln w="9525">
            <a:solidFill>
              <a:schemeClr val="bg1"/>
            </a:solidFill>
            <a:miter lim="800000"/>
            <a:headEnd/>
            <a:tailEnd/>
          </a:ln>
        </p:spPr>
      </p:pic>
      <p:sp>
        <p:nvSpPr>
          <p:cNvPr id="3" name="Rectangle 12"/>
          <p:cNvSpPr>
            <a:spLocks noGrp="1" noChangeArrowheads="1"/>
          </p:cNvSpPr>
          <p:nvPr>
            <p:ph type="ftr" sz="quarter" idx="10"/>
          </p:nvPr>
        </p:nvSpPr>
        <p:spPr/>
        <p:txBody>
          <a:bodyPr/>
          <a:lstStyle>
            <a:lvl1pPr>
              <a:defRPr/>
            </a:lvl1pPr>
          </a:lstStyle>
          <a:p>
            <a:pPr>
              <a:defRPr/>
            </a:pPr>
            <a:r>
              <a:rPr lang="en-US" altLang="en-US"/>
              <a:t>Copyright © 2014 Pearson Education, Inc. Publishing as Prentice Hall</a:t>
            </a:r>
          </a:p>
        </p:txBody>
      </p:sp>
      <p:sp>
        <p:nvSpPr>
          <p:cNvPr id="4" name="Rectangle 13"/>
          <p:cNvSpPr>
            <a:spLocks noGrp="1" noChangeArrowheads="1"/>
          </p:cNvSpPr>
          <p:nvPr>
            <p:ph type="sldNum" sz="quarter" idx="11"/>
          </p:nvPr>
        </p:nvSpPr>
        <p:spPr/>
        <p:txBody>
          <a:bodyPr/>
          <a:lstStyle>
            <a:lvl1pPr>
              <a:defRPr/>
            </a:lvl1pPr>
          </a:lstStyle>
          <a:p>
            <a:r>
              <a:rPr lang="en-US" altLang="en-US"/>
              <a:t>Slide 2-</a:t>
            </a:r>
            <a:fld id="{EE6EA164-735C-4951-A5E3-75299ACC2EEB}" type="slidenum">
              <a:rPr lang="en-US" altLang="en-US"/>
              <a:pPr/>
              <a:t>‹#›</a:t>
            </a:fld>
            <a:endParaRPr lang="en-US" altLang="en-US"/>
          </a:p>
        </p:txBody>
      </p:sp>
    </p:spTree>
    <p:extLst>
      <p:ext uri="{BB962C8B-B14F-4D97-AF65-F5344CB8AC3E}">
        <p14:creationId xmlns:p14="http://schemas.microsoft.com/office/powerpoint/2010/main" val="34323494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ouble-line title">
    <p:spTree>
      <p:nvGrpSpPr>
        <p:cNvPr id="1" name=""/>
        <p:cNvGrpSpPr/>
        <p:nvPr/>
      </p:nvGrpSpPr>
      <p:grpSpPr>
        <a:xfrm>
          <a:off x="0" y="0"/>
          <a:ext cx="0" cy="0"/>
          <a:chOff x="0" y="0"/>
          <a:chExt cx="0" cy="0"/>
        </a:xfrm>
      </p:grpSpPr>
      <p:sp>
        <p:nvSpPr>
          <p:cNvPr id="2" name="Title 1"/>
          <p:cNvSpPr>
            <a:spLocks noGrp="1"/>
          </p:cNvSpPr>
          <p:nvPr>
            <p:ph type="title"/>
          </p:nvPr>
        </p:nvSpPr>
        <p:spPr>
          <a:xfrm>
            <a:off x="457200" y="1181827"/>
            <a:ext cx="8229600" cy="646973"/>
          </a:xfrm>
        </p:spPr>
        <p:txBody>
          <a:bodyPr/>
          <a:lstStyle>
            <a:lvl1pPr>
              <a:defRPr>
                <a:solidFill>
                  <a:schemeClr val="accent4"/>
                </a:solidFill>
              </a:defRPr>
            </a:lvl1pPr>
          </a:lstStyle>
          <a:p>
            <a:r>
              <a:rPr lang="en-US" smtClean="0"/>
              <a:t>Click to edit Master title style</a:t>
            </a:r>
            <a:endParaRPr lang="en-US" dirty="0"/>
          </a:p>
        </p:txBody>
      </p:sp>
      <p:sp>
        <p:nvSpPr>
          <p:cNvPr id="6" name="Content Placeholder 5"/>
          <p:cNvSpPr>
            <a:spLocks noGrp="1"/>
          </p:cNvSpPr>
          <p:nvPr>
            <p:ph sz="quarter" idx="12"/>
          </p:nvPr>
        </p:nvSpPr>
        <p:spPr>
          <a:xfrm>
            <a:off x="457200" y="1981200"/>
            <a:ext cx="8229600" cy="42672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2"/>
          <p:cNvSpPr>
            <a:spLocks noGrp="1" noChangeArrowheads="1"/>
          </p:cNvSpPr>
          <p:nvPr>
            <p:ph type="ftr" sz="quarter" idx="13"/>
          </p:nvPr>
        </p:nvSpPr>
        <p:spPr>
          <a:ln/>
        </p:spPr>
        <p:txBody>
          <a:bodyPr/>
          <a:lstStyle>
            <a:lvl1pPr>
              <a:defRPr/>
            </a:lvl1pPr>
          </a:lstStyle>
          <a:p>
            <a:pPr>
              <a:defRPr/>
            </a:pPr>
            <a:r>
              <a:rPr lang="en-US" altLang="en-US"/>
              <a:t>Copyright © 2014 Pearson Education, Inc. Publishing as Prentice Hall</a:t>
            </a:r>
          </a:p>
        </p:txBody>
      </p:sp>
      <p:sp>
        <p:nvSpPr>
          <p:cNvPr id="5" name="Rectangle 13"/>
          <p:cNvSpPr>
            <a:spLocks noGrp="1" noChangeArrowheads="1"/>
          </p:cNvSpPr>
          <p:nvPr>
            <p:ph type="sldNum" sz="quarter" idx="14"/>
          </p:nvPr>
        </p:nvSpPr>
        <p:spPr>
          <a:ln/>
        </p:spPr>
        <p:txBody>
          <a:bodyPr/>
          <a:lstStyle>
            <a:lvl1pPr>
              <a:defRPr/>
            </a:lvl1pPr>
          </a:lstStyle>
          <a:p>
            <a:r>
              <a:rPr lang="en-US" altLang="en-US"/>
              <a:t>Slide 2-</a:t>
            </a:r>
            <a:fld id="{5AEF516A-82D9-437D-9EF8-15F27E026B98}" type="slidenum">
              <a:rPr lang="en-US" altLang="en-US"/>
              <a:pPr/>
              <a:t>‹#›</a:t>
            </a:fld>
            <a:endParaRPr lang="en-US" altLang="en-US"/>
          </a:p>
        </p:txBody>
      </p:sp>
    </p:spTree>
    <p:extLst>
      <p:ext uri="{BB962C8B-B14F-4D97-AF65-F5344CB8AC3E}">
        <p14:creationId xmlns:p14="http://schemas.microsoft.com/office/powerpoint/2010/main" val="1614081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647700"/>
          </a:xfrm>
        </p:spPr>
        <p:txBody>
          <a:bodyPr/>
          <a:lstStyle>
            <a:lvl1pPr>
              <a:defRPr>
                <a:solidFill>
                  <a:schemeClr val="accent4"/>
                </a:solidFill>
              </a:defRPr>
            </a:lvl1pPr>
          </a:lstStyle>
          <a:p>
            <a:r>
              <a:rPr lang="en-US" smtClean="0"/>
              <a:t>Click to edit Master title style</a:t>
            </a:r>
            <a:endParaRPr lang="en-US" dirty="0"/>
          </a:p>
        </p:txBody>
      </p:sp>
      <p:sp>
        <p:nvSpPr>
          <p:cNvPr id="6" name="Content Placeholder 5"/>
          <p:cNvSpPr>
            <a:spLocks noGrp="1"/>
          </p:cNvSpPr>
          <p:nvPr>
            <p:ph sz="quarter" idx="12"/>
          </p:nvPr>
        </p:nvSpPr>
        <p:spPr>
          <a:xfrm>
            <a:off x="457200" y="1600200"/>
            <a:ext cx="8229600" cy="4648200"/>
          </a:xfrm>
        </p:spPr>
        <p:txBody>
          <a:bodyPr/>
          <a:lstStyle>
            <a:lvl1pPr>
              <a:defRPr>
                <a:solidFill>
                  <a:schemeClr val="accent6"/>
                </a:solidFill>
              </a:defRPr>
            </a:lvl1pPr>
            <a:lvl2pPr>
              <a:defRPr>
                <a:solidFill>
                  <a:schemeClr val="accent6"/>
                </a:solidFill>
              </a:defRPr>
            </a:lvl2pPr>
            <a:lvl3pPr>
              <a:defRPr>
                <a:solidFill>
                  <a:schemeClr val="accent6"/>
                </a:solidFill>
              </a:defRPr>
            </a:lvl3pPr>
            <a:lvl4pPr>
              <a:defRPr>
                <a:solidFill>
                  <a:schemeClr val="accent6"/>
                </a:solidFill>
              </a:defRPr>
            </a:lvl4pPr>
            <a:lvl5pPr>
              <a:defRPr>
                <a:solidFill>
                  <a:schemeClr val="accent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2"/>
          <p:cNvSpPr>
            <a:spLocks noGrp="1" noChangeArrowheads="1"/>
          </p:cNvSpPr>
          <p:nvPr>
            <p:ph type="ftr" sz="quarter" idx="13"/>
          </p:nvPr>
        </p:nvSpPr>
        <p:spPr>
          <a:ln/>
        </p:spPr>
        <p:txBody>
          <a:bodyPr/>
          <a:lstStyle>
            <a:lvl1pPr>
              <a:defRPr/>
            </a:lvl1pPr>
          </a:lstStyle>
          <a:p>
            <a:pPr>
              <a:defRPr/>
            </a:pPr>
            <a:r>
              <a:rPr lang="en-US" altLang="en-US"/>
              <a:t>Copyright © 2014 Pearson Education, Inc. Publishing as Prentice Hall</a:t>
            </a:r>
          </a:p>
        </p:txBody>
      </p:sp>
      <p:sp>
        <p:nvSpPr>
          <p:cNvPr id="5" name="Rectangle 13"/>
          <p:cNvSpPr>
            <a:spLocks noGrp="1" noChangeArrowheads="1"/>
          </p:cNvSpPr>
          <p:nvPr>
            <p:ph type="sldNum" sz="quarter" idx="14"/>
          </p:nvPr>
        </p:nvSpPr>
        <p:spPr>
          <a:ln/>
        </p:spPr>
        <p:txBody>
          <a:bodyPr/>
          <a:lstStyle>
            <a:lvl1pPr>
              <a:defRPr/>
            </a:lvl1pPr>
          </a:lstStyle>
          <a:p>
            <a:r>
              <a:rPr lang="en-US" altLang="en-US"/>
              <a:t>Slide 2-</a:t>
            </a:r>
            <a:fld id="{F261556B-C9E0-43B3-AAFB-9AEF514A24A9}" type="slidenum">
              <a:rPr lang="en-US" altLang="en-US"/>
              <a:pPr/>
              <a:t>‹#›</a:t>
            </a:fld>
            <a:endParaRPr lang="en-US" altLang="en-US"/>
          </a:p>
        </p:txBody>
      </p:sp>
    </p:spTree>
    <p:extLst>
      <p:ext uri="{BB962C8B-B14F-4D97-AF65-F5344CB8AC3E}">
        <p14:creationId xmlns:p14="http://schemas.microsoft.com/office/powerpoint/2010/main" val="262604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hapter Open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43889"/>
            <a:ext cx="8229600" cy="831639"/>
          </a:xfrm>
        </p:spPr>
        <p:txBody>
          <a:bodyPr/>
          <a:lstStyle>
            <a:lvl1pPr algn="l">
              <a:defRPr sz="4800" b="1" cap="none" spc="0">
                <a:ln>
                  <a:noFill/>
                </a:ln>
                <a:solidFill>
                  <a:schemeClr val="tx1"/>
                </a:solidFill>
                <a:effectLst>
                  <a:outerShdw blurRad="38100" dist="38100" dir="2700000" algn="tl">
                    <a:srgbClr val="000000">
                      <a:alpha val="43137"/>
                    </a:srgbClr>
                  </a:outerShdw>
                </a:effectLst>
                <a:latin typeface="+mj-lt"/>
              </a:defRPr>
            </a:lvl1pPr>
          </a:lstStyle>
          <a:p>
            <a:r>
              <a:rPr lang="en-US" smtClean="0"/>
              <a:t>Click to edit Master title style</a:t>
            </a:r>
            <a:endParaRPr lang="en-US" dirty="0"/>
          </a:p>
        </p:txBody>
      </p:sp>
      <p:sp>
        <p:nvSpPr>
          <p:cNvPr id="8" name="Content Placeholder 7"/>
          <p:cNvSpPr>
            <a:spLocks noGrp="1"/>
          </p:cNvSpPr>
          <p:nvPr>
            <p:ph sz="quarter" idx="10"/>
          </p:nvPr>
        </p:nvSpPr>
        <p:spPr>
          <a:xfrm>
            <a:off x="457200" y="3429000"/>
            <a:ext cx="8305800" cy="914400"/>
          </a:xfrm>
        </p:spPr>
        <p:txBody>
          <a:bodyPr/>
          <a:lstStyle>
            <a:lvl1pPr>
              <a:buFontTx/>
              <a:buNone/>
              <a:defRPr sz="3600" b="1" baseline="0">
                <a:solidFill>
                  <a:schemeClr val="bg1"/>
                </a:solidFill>
                <a:effectLst>
                  <a:outerShdw blurRad="38100" dist="38100" dir="2700000" algn="tl">
                    <a:srgbClr val="000000">
                      <a:alpha val="43137"/>
                    </a:srgbClr>
                  </a:outerShdw>
                </a:effectLst>
              </a:defRPr>
            </a:lvl1pPr>
            <a:lvl2pPr>
              <a:buFontTx/>
              <a:buNone/>
              <a:defRPr>
                <a:solidFill>
                  <a:schemeClr val="bg1"/>
                </a:solidFill>
                <a:effectLst>
                  <a:outerShdw blurRad="38100" dist="38100" dir="2700000" algn="tl">
                    <a:srgbClr val="000000">
                      <a:alpha val="43137"/>
                    </a:srgbClr>
                  </a:outerShdw>
                </a:effectLst>
              </a:defRPr>
            </a:lvl2pPr>
            <a:lvl3pPr>
              <a:buFontTx/>
              <a:buNone/>
              <a:defRPr>
                <a:solidFill>
                  <a:schemeClr val="bg1"/>
                </a:solidFill>
                <a:effectLst>
                  <a:outerShdw blurRad="38100" dist="38100" dir="2700000" algn="tl">
                    <a:srgbClr val="000000">
                      <a:alpha val="43137"/>
                    </a:srgbClr>
                  </a:outerShdw>
                </a:effectLst>
              </a:defRPr>
            </a:lvl3pPr>
            <a:lvl4pPr>
              <a:buFontTx/>
              <a:buNone/>
              <a:defRPr>
                <a:solidFill>
                  <a:schemeClr val="bg1"/>
                </a:solidFill>
                <a:effectLst>
                  <a:outerShdw blurRad="38100" dist="38100" dir="2700000" algn="tl">
                    <a:srgbClr val="000000">
                      <a:alpha val="43137"/>
                    </a:srgbClr>
                  </a:outerShdw>
                </a:effectLst>
              </a:defRPr>
            </a:lvl4pPr>
            <a:lvl5pPr>
              <a:buFontTx/>
              <a:buNone/>
              <a:defRPr>
                <a:solidFill>
                  <a:schemeClr val="bg1"/>
                </a:solidFill>
                <a:effectLst>
                  <a:outerShdw blurRad="38100" dist="38100" dir="2700000" algn="tl">
                    <a:srgbClr val="000000">
                      <a:alpha val="43137"/>
                    </a:srgbClr>
                  </a:outerShdw>
                </a:effectLs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32405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08528"/>
          </a:xfrm>
        </p:spPr>
        <p:txBody>
          <a:bodyPr anchor="t"/>
          <a:lstStyle>
            <a:lvl1pPr>
              <a:defRPr sz="4000">
                <a:solidFill>
                  <a:schemeClr val="accent4"/>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371600"/>
            <a:ext cx="8229600" cy="4495800"/>
          </a:xfrm>
        </p:spPr>
        <p:txBody>
          <a:bodyPr/>
          <a:lstStyle>
            <a:lvl1pPr>
              <a:buClr>
                <a:schemeClr val="accent4"/>
              </a:buClr>
              <a:defRPr sz="3600" b="1">
                <a:solidFill>
                  <a:schemeClr val="accent6"/>
                </a:solidFill>
                <a:latin typeface="+mj-lt"/>
              </a:defRPr>
            </a:lvl1pPr>
            <a:lvl2pPr>
              <a:buClr>
                <a:schemeClr val="accent2"/>
              </a:buClr>
              <a:buFont typeface="Wingdings" pitchFamily="2" charset="2"/>
              <a:buChar char="v"/>
              <a:defRPr sz="2800">
                <a:solidFill>
                  <a:schemeClr val="accent6"/>
                </a:solidFill>
                <a:latin typeface="Cambria" pitchFamily="18" charset="0"/>
              </a:defRPr>
            </a:lvl2pPr>
            <a:lvl3pPr>
              <a:buClr>
                <a:schemeClr val="accent1"/>
              </a:buClr>
              <a:defRPr sz="2400">
                <a:solidFill>
                  <a:schemeClr val="accent6"/>
                </a:solidFill>
                <a:latin typeface="Cambria" pitchFamily="18" charset="0"/>
              </a:defRPr>
            </a:lvl3pPr>
            <a:lvl4pPr>
              <a:buFont typeface="Wingdings" pitchFamily="2" charset="2"/>
              <a:buChar char="v"/>
              <a:defRPr sz="2000">
                <a:solidFill>
                  <a:schemeClr val="accent6"/>
                </a:solidFill>
                <a:latin typeface="Cambria" pitchFamily="18" charset="0"/>
              </a:defRPr>
            </a:lvl4pPr>
            <a:lvl5pPr>
              <a:defRPr sz="1800">
                <a:solidFill>
                  <a:schemeClr val="accent6"/>
                </a:solidFill>
                <a:latin typeface="Cambria"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12"/>
          <p:cNvSpPr>
            <a:spLocks noGrp="1" noChangeArrowheads="1"/>
          </p:cNvSpPr>
          <p:nvPr>
            <p:ph type="ftr" sz="quarter" idx="10"/>
          </p:nvPr>
        </p:nvSpPr>
        <p:spPr>
          <a:ln/>
        </p:spPr>
        <p:txBody>
          <a:bodyPr/>
          <a:lstStyle>
            <a:lvl1pPr>
              <a:defRPr/>
            </a:lvl1pPr>
          </a:lstStyle>
          <a:p>
            <a:pPr>
              <a:defRPr/>
            </a:pPr>
            <a:r>
              <a:rPr lang="en-US" altLang="en-US"/>
              <a:t>Copyright © 2014 Pearson Education, Inc. Publishing as Prentice Hall</a:t>
            </a:r>
          </a:p>
        </p:txBody>
      </p:sp>
      <p:sp>
        <p:nvSpPr>
          <p:cNvPr id="5" name="Rectangle 13"/>
          <p:cNvSpPr>
            <a:spLocks noGrp="1" noChangeArrowheads="1"/>
          </p:cNvSpPr>
          <p:nvPr>
            <p:ph type="sldNum" sz="quarter" idx="11"/>
          </p:nvPr>
        </p:nvSpPr>
        <p:spPr>
          <a:ln/>
        </p:spPr>
        <p:txBody>
          <a:bodyPr/>
          <a:lstStyle>
            <a:lvl1pPr>
              <a:defRPr/>
            </a:lvl1pPr>
          </a:lstStyle>
          <a:p>
            <a:r>
              <a:rPr lang="en-US" altLang="en-US"/>
              <a:t>Slide 2-</a:t>
            </a:r>
            <a:fld id="{7371A015-FDF9-4D96-B955-1E275BFE11C7}" type="slidenum">
              <a:rPr lang="en-US" altLang="en-US"/>
              <a:pPr/>
              <a:t>‹#›</a:t>
            </a:fld>
            <a:endParaRPr lang="en-US" altLang="en-US"/>
          </a:p>
        </p:txBody>
      </p:sp>
    </p:spTree>
    <p:extLst>
      <p:ext uri="{BB962C8B-B14F-4D97-AF65-F5344CB8AC3E}">
        <p14:creationId xmlns:p14="http://schemas.microsoft.com/office/powerpoint/2010/main" val="1497192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lass Discussion">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57200" y="468313"/>
            <a:ext cx="8229600" cy="369887"/>
          </a:xfrm>
          <a:prstGeom prst="rect">
            <a:avLst/>
          </a:prstGeom>
          <a:noFill/>
          <a:ln>
            <a:noFill/>
          </a:ln>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r>
              <a:rPr lang="en-US" sz="1800" b="1" i="1" dirty="0" smtClean="0">
                <a:solidFill>
                  <a:srgbClr val="3D4644"/>
                </a:solidFill>
                <a:latin typeface="Cambria" pitchFamily="18" charset="0"/>
                <a:ea typeface="+mn-ea"/>
              </a:rPr>
              <a:t>Class Discussion</a:t>
            </a:r>
          </a:p>
        </p:txBody>
      </p:sp>
      <p:sp>
        <p:nvSpPr>
          <p:cNvPr id="2" name="Title 1"/>
          <p:cNvSpPr>
            <a:spLocks noGrp="1"/>
          </p:cNvSpPr>
          <p:nvPr>
            <p:ph type="title"/>
          </p:nvPr>
        </p:nvSpPr>
        <p:spPr>
          <a:xfrm>
            <a:off x="457200" y="800100"/>
            <a:ext cx="8229600" cy="647700"/>
          </a:xfrm>
        </p:spPr>
        <p:txBody>
          <a:bodyPr anchor="t"/>
          <a:lstStyle>
            <a:lvl1pPr>
              <a:defRPr>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267200"/>
          </a:xfrm>
        </p:spPr>
        <p:txBody>
          <a:bodyPr/>
          <a:lstStyle>
            <a:lvl1pPr>
              <a:buClr>
                <a:schemeClr val="accent4"/>
              </a:buClr>
              <a:defRPr sz="3600" b="1">
                <a:solidFill>
                  <a:schemeClr val="accent6"/>
                </a:solidFill>
                <a:latin typeface="+mj-lt"/>
              </a:defRPr>
            </a:lvl1pPr>
            <a:lvl2pPr>
              <a:buClr>
                <a:schemeClr val="accent2"/>
              </a:buClr>
              <a:buFont typeface="Wingdings" pitchFamily="2" charset="2"/>
              <a:buChar char="v"/>
              <a:defRPr sz="3200">
                <a:solidFill>
                  <a:schemeClr val="accent6"/>
                </a:solidFill>
                <a:latin typeface="+mj-lt"/>
              </a:defRPr>
            </a:lvl2pPr>
            <a:lvl3pPr>
              <a:buClr>
                <a:schemeClr val="accent1"/>
              </a:buClr>
              <a:defRPr sz="2800">
                <a:solidFill>
                  <a:schemeClr val="accent6"/>
                </a:solidFill>
                <a:latin typeface="+mj-lt"/>
              </a:defRPr>
            </a:lvl3pPr>
            <a:lvl4pPr>
              <a:buClr>
                <a:schemeClr val="tx2"/>
              </a:buClr>
              <a:buFont typeface="Wingdings" pitchFamily="2" charset="2"/>
              <a:buChar char="v"/>
              <a:defRPr sz="2400">
                <a:solidFill>
                  <a:schemeClr val="accent6"/>
                </a:solidFill>
                <a:latin typeface="+mj-lt"/>
              </a:defRPr>
            </a:lvl4pPr>
            <a:lvl5pPr>
              <a:buClr>
                <a:schemeClr val="tx2"/>
              </a:buClr>
              <a:defRPr sz="2000">
                <a:solidFill>
                  <a:schemeClr val="accent6"/>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2"/>
          <p:cNvSpPr>
            <a:spLocks noGrp="1" noChangeArrowheads="1"/>
          </p:cNvSpPr>
          <p:nvPr>
            <p:ph type="ftr" sz="quarter" idx="10"/>
          </p:nvPr>
        </p:nvSpPr>
        <p:spPr/>
        <p:txBody>
          <a:bodyPr/>
          <a:lstStyle>
            <a:lvl1pPr>
              <a:defRPr/>
            </a:lvl1pPr>
          </a:lstStyle>
          <a:p>
            <a:pPr>
              <a:defRPr/>
            </a:pPr>
            <a:r>
              <a:rPr lang="en-US" altLang="en-US"/>
              <a:t>Copyright © 2014 Pearson Education, Inc. Publishing as Prentice Hall</a:t>
            </a:r>
          </a:p>
        </p:txBody>
      </p:sp>
      <p:sp>
        <p:nvSpPr>
          <p:cNvPr id="6" name="Rectangle 13"/>
          <p:cNvSpPr>
            <a:spLocks noGrp="1" noChangeArrowheads="1"/>
          </p:cNvSpPr>
          <p:nvPr>
            <p:ph type="sldNum" sz="quarter" idx="11"/>
          </p:nvPr>
        </p:nvSpPr>
        <p:spPr/>
        <p:txBody>
          <a:bodyPr/>
          <a:lstStyle>
            <a:lvl1pPr>
              <a:defRPr/>
            </a:lvl1pPr>
          </a:lstStyle>
          <a:p>
            <a:r>
              <a:rPr lang="en-US" altLang="en-US"/>
              <a:t>Slide 2-</a:t>
            </a:r>
            <a:fld id="{FE35FC24-2567-4777-BCB2-94D39A0F00B5}" type="slidenum">
              <a:rPr lang="en-US" altLang="en-US"/>
              <a:pPr/>
              <a:t>‹#›</a:t>
            </a:fld>
            <a:endParaRPr lang="en-US" altLang="en-US"/>
          </a:p>
        </p:txBody>
      </p:sp>
    </p:spTree>
    <p:extLst>
      <p:ext uri="{BB962C8B-B14F-4D97-AF65-F5344CB8AC3E}">
        <p14:creationId xmlns:p14="http://schemas.microsoft.com/office/powerpoint/2010/main" val="2981043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sight Technology">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57200" y="468313"/>
            <a:ext cx="8229600" cy="369887"/>
          </a:xfrm>
          <a:prstGeom prst="rect">
            <a:avLst/>
          </a:prstGeom>
          <a:noFill/>
          <a:ln>
            <a:noFill/>
          </a:ln>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r>
              <a:rPr lang="en-US" sz="1800" b="1" i="1" dirty="0" smtClean="0">
                <a:solidFill>
                  <a:srgbClr val="3D4644"/>
                </a:solidFill>
                <a:latin typeface="Cambria" pitchFamily="18" charset="0"/>
                <a:ea typeface="+mn-ea"/>
              </a:rPr>
              <a:t>Insight on Technology: Class Discussion</a:t>
            </a:r>
          </a:p>
        </p:txBody>
      </p:sp>
      <p:sp>
        <p:nvSpPr>
          <p:cNvPr id="2" name="Title 1"/>
          <p:cNvSpPr>
            <a:spLocks noGrp="1"/>
          </p:cNvSpPr>
          <p:nvPr>
            <p:ph type="title"/>
          </p:nvPr>
        </p:nvSpPr>
        <p:spPr>
          <a:xfrm>
            <a:off x="457200" y="800827"/>
            <a:ext cx="8229600" cy="646973"/>
          </a:xfrm>
        </p:spPr>
        <p:txBody>
          <a:bodyPr anchor="t"/>
          <a:lstStyle>
            <a:lvl1pPr>
              <a:defRPr>
                <a:solidFill>
                  <a:schemeClr val="accent1"/>
                </a:solidFill>
              </a:defRPr>
            </a:lvl1pPr>
          </a:lstStyle>
          <a:p>
            <a:r>
              <a:rPr lang="en-US" smtClean="0"/>
              <a:t>Click to edit Master title style</a:t>
            </a:r>
            <a:endParaRPr lang="en-US" dirty="0"/>
          </a:p>
        </p:txBody>
      </p:sp>
      <p:sp>
        <p:nvSpPr>
          <p:cNvPr id="9" name="Content Placeholder 2"/>
          <p:cNvSpPr>
            <a:spLocks noGrp="1"/>
          </p:cNvSpPr>
          <p:nvPr>
            <p:ph idx="1"/>
          </p:nvPr>
        </p:nvSpPr>
        <p:spPr>
          <a:xfrm>
            <a:off x="457200" y="1600200"/>
            <a:ext cx="8229600" cy="4267200"/>
          </a:xfrm>
        </p:spPr>
        <p:txBody>
          <a:bodyPr/>
          <a:lstStyle>
            <a:lvl1pPr>
              <a:buClr>
                <a:schemeClr val="accent4"/>
              </a:buClr>
              <a:defRPr sz="3600" b="1">
                <a:solidFill>
                  <a:schemeClr val="accent6"/>
                </a:solidFill>
                <a:latin typeface="+mj-lt"/>
              </a:defRPr>
            </a:lvl1pPr>
            <a:lvl2pPr>
              <a:buClr>
                <a:schemeClr val="accent2"/>
              </a:buClr>
              <a:buFont typeface="Wingdings" pitchFamily="2" charset="2"/>
              <a:buChar char="v"/>
              <a:defRPr sz="3200">
                <a:solidFill>
                  <a:schemeClr val="accent6"/>
                </a:solidFill>
                <a:latin typeface="+mj-lt"/>
              </a:defRPr>
            </a:lvl2pPr>
            <a:lvl3pPr>
              <a:buClr>
                <a:schemeClr val="accent1"/>
              </a:buClr>
              <a:defRPr sz="2800">
                <a:solidFill>
                  <a:schemeClr val="accent6"/>
                </a:solidFill>
                <a:latin typeface="+mj-lt"/>
              </a:defRPr>
            </a:lvl3pPr>
            <a:lvl4pPr>
              <a:buClr>
                <a:schemeClr val="tx2"/>
              </a:buClr>
              <a:buFont typeface="Wingdings" pitchFamily="2" charset="2"/>
              <a:buChar char="v"/>
              <a:defRPr sz="2400">
                <a:solidFill>
                  <a:schemeClr val="accent6"/>
                </a:solidFill>
                <a:latin typeface="+mj-lt"/>
              </a:defRPr>
            </a:lvl4pPr>
            <a:lvl5pPr>
              <a:buClr>
                <a:schemeClr val="tx2"/>
              </a:buClr>
              <a:defRPr sz="2000">
                <a:solidFill>
                  <a:schemeClr val="accent6"/>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2"/>
          <p:cNvSpPr>
            <a:spLocks noGrp="1" noChangeArrowheads="1"/>
          </p:cNvSpPr>
          <p:nvPr>
            <p:ph type="ftr" sz="quarter" idx="10"/>
          </p:nvPr>
        </p:nvSpPr>
        <p:spPr/>
        <p:txBody>
          <a:bodyPr/>
          <a:lstStyle>
            <a:lvl1pPr>
              <a:defRPr/>
            </a:lvl1pPr>
          </a:lstStyle>
          <a:p>
            <a:pPr>
              <a:defRPr/>
            </a:pPr>
            <a:r>
              <a:rPr lang="en-US" altLang="en-US"/>
              <a:t>Copyright © 2014 Pearson Education, Inc. Publishing as Prentice Hall</a:t>
            </a:r>
          </a:p>
        </p:txBody>
      </p:sp>
      <p:sp>
        <p:nvSpPr>
          <p:cNvPr id="6" name="Rectangle 13"/>
          <p:cNvSpPr>
            <a:spLocks noGrp="1" noChangeArrowheads="1"/>
          </p:cNvSpPr>
          <p:nvPr>
            <p:ph type="sldNum" sz="quarter" idx="11"/>
          </p:nvPr>
        </p:nvSpPr>
        <p:spPr/>
        <p:txBody>
          <a:bodyPr/>
          <a:lstStyle>
            <a:lvl1pPr>
              <a:defRPr/>
            </a:lvl1pPr>
          </a:lstStyle>
          <a:p>
            <a:r>
              <a:rPr lang="en-US" altLang="en-US"/>
              <a:t>Slide 2-</a:t>
            </a:r>
            <a:fld id="{C0462539-B581-4C0D-B91C-656B5CC6FEE8}" type="slidenum">
              <a:rPr lang="en-US" altLang="en-US"/>
              <a:pPr/>
              <a:t>‹#›</a:t>
            </a:fld>
            <a:endParaRPr lang="en-US" altLang="en-US"/>
          </a:p>
        </p:txBody>
      </p:sp>
    </p:spTree>
    <p:extLst>
      <p:ext uri="{BB962C8B-B14F-4D97-AF65-F5344CB8AC3E}">
        <p14:creationId xmlns:p14="http://schemas.microsoft.com/office/powerpoint/2010/main" val="1664191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Insight Society">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57200" y="468313"/>
            <a:ext cx="8229600" cy="369887"/>
          </a:xfrm>
          <a:prstGeom prst="rect">
            <a:avLst/>
          </a:prstGeom>
          <a:noFill/>
          <a:ln>
            <a:noFill/>
          </a:ln>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r>
              <a:rPr lang="en-US" sz="1800" b="1" i="1" dirty="0" smtClean="0">
                <a:solidFill>
                  <a:srgbClr val="3D4644"/>
                </a:solidFill>
                <a:latin typeface="Cambria" pitchFamily="18" charset="0"/>
                <a:ea typeface="+mn-ea"/>
              </a:rPr>
              <a:t>Insight on Society: Class Discussion</a:t>
            </a:r>
          </a:p>
        </p:txBody>
      </p:sp>
      <p:sp>
        <p:nvSpPr>
          <p:cNvPr id="8" name="Title 1"/>
          <p:cNvSpPr>
            <a:spLocks noGrp="1"/>
          </p:cNvSpPr>
          <p:nvPr>
            <p:ph type="title"/>
          </p:nvPr>
        </p:nvSpPr>
        <p:spPr>
          <a:xfrm>
            <a:off x="457200" y="800827"/>
            <a:ext cx="8229600" cy="646973"/>
          </a:xfrm>
        </p:spPr>
        <p:txBody>
          <a:bodyPr anchor="t"/>
          <a:lstStyle>
            <a:lvl1pPr>
              <a:defRPr>
                <a:solidFill>
                  <a:schemeClr val="accent1"/>
                </a:solidFill>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00200"/>
            <a:ext cx="8229600" cy="4267200"/>
          </a:xfrm>
        </p:spPr>
        <p:txBody>
          <a:bodyPr/>
          <a:lstStyle>
            <a:lvl1pPr>
              <a:buClr>
                <a:schemeClr val="accent4"/>
              </a:buClr>
              <a:defRPr sz="3600" b="1">
                <a:solidFill>
                  <a:schemeClr val="accent6"/>
                </a:solidFill>
                <a:latin typeface="+mj-lt"/>
              </a:defRPr>
            </a:lvl1pPr>
            <a:lvl2pPr>
              <a:buClr>
                <a:schemeClr val="accent2"/>
              </a:buClr>
              <a:buFont typeface="Wingdings" pitchFamily="2" charset="2"/>
              <a:buChar char="v"/>
              <a:defRPr sz="3200">
                <a:solidFill>
                  <a:schemeClr val="accent6"/>
                </a:solidFill>
                <a:latin typeface="+mj-lt"/>
              </a:defRPr>
            </a:lvl2pPr>
            <a:lvl3pPr>
              <a:buClr>
                <a:schemeClr val="accent1"/>
              </a:buClr>
              <a:defRPr sz="2800">
                <a:solidFill>
                  <a:schemeClr val="accent6"/>
                </a:solidFill>
                <a:latin typeface="+mj-lt"/>
              </a:defRPr>
            </a:lvl3pPr>
            <a:lvl4pPr>
              <a:buClr>
                <a:schemeClr val="tx2"/>
              </a:buClr>
              <a:buFont typeface="Wingdings" pitchFamily="2" charset="2"/>
              <a:buChar char="v"/>
              <a:defRPr sz="2400">
                <a:solidFill>
                  <a:schemeClr val="accent6"/>
                </a:solidFill>
                <a:latin typeface="+mj-lt"/>
              </a:defRPr>
            </a:lvl4pPr>
            <a:lvl5pPr>
              <a:buClr>
                <a:schemeClr val="tx2"/>
              </a:buClr>
              <a:defRPr sz="2000">
                <a:solidFill>
                  <a:schemeClr val="accent6"/>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2"/>
          <p:cNvSpPr>
            <a:spLocks noGrp="1" noChangeArrowheads="1"/>
          </p:cNvSpPr>
          <p:nvPr>
            <p:ph type="ftr" sz="quarter" idx="10"/>
          </p:nvPr>
        </p:nvSpPr>
        <p:spPr/>
        <p:txBody>
          <a:bodyPr/>
          <a:lstStyle>
            <a:lvl1pPr>
              <a:defRPr/>
            </a:lvl1pPr>
          </a:lstStyle>
          <a:p>
            <a:pPr>
              <a:defRPr/>
            </a:pPr>
            <a:r>
              <a:rPr lang="en-US" altLang="en-US"/>
              <a:t>Copyright © 2014 Pearson Education, Inc. Publishing as Prentice Hall</a:t>
            </a:r>
          </a:p>
        </p:txBody>
      </p:sp>
      <p:sp>
        <p:nvSpPr>
          <p:cNvPr id="6" name="Rectangle 13"/>
          <p:cNvSpPr>
            <a:spLocks noGrp="1" noChangeArrowheads="1"/>
          </p:cNvSpPr>
          <p:nvPr>
            <p:ph type="sldNum" sz="quarter" idx="11"/>
          </p:nvPr>
        </p:nvSpPr>
        <p:spPr/>
        <p:txBody>
          <a:bodyPr/>
          <a:lstStyle>
            <a:lvl1pPr>
              <a:defRPr/>
            </a:lvl1pPr>
          </a:lstStyle>
          <a:p>
            <a:r>
              <a:rPr lang="en-US" altLang="en-US"/>
              <a:t>Slide 2-</a:t>
            </a:r>
            <a:fld id="{58C06C6B-BAE8-4BBF-94FD-A37CD0647090}" type="slidenum">
              <a:rPr lang="en-US" altLang="en-US"/>
              <a:pPr/>
              <a:t>‹#›</a:t>
            </a:fld>
            <a:endParaRPr lang="en-US" altLang="en-US"/>
          </a:p>
        </p:txBody>
      </p:sp>
    </p:spTree>
    <p:extLst>
      <p:ext uri="{BB962C8B-B14F-4D97-AF65-F5344CB8AC3E}">
        <p14:creationId xmlns:p14="http://schemas.microsoft.com/office/powerpoint/2010/main" val="331102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Insight Business">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457200" y="468313"/>
            <a:ext cx="8229600" cy="369887"/>
          </a:xfrm>
          <a:prstGeom prst="rect">
            <a:avLst/>
          </a:prstGeom>
          <a:noFill/>
          <a:ln>
            <a:noFill/>
          </a:ln>
          <a:extLst/>
        </p:spPr>
        <p:txBody>
          <a:bodyPr>
            <a:spAutoFit/>
          </a:bodyPr>
          <a:lstStyle>
            <a:lvl1pPr eaLnBrk="0" hangingPunct="0">
              <a:defRPr sz="2400">
                <a:solidFill>
                  <a:schemeClr val="tx1"/>
                </a:solidFill>
                <a:latin typeface="Tahoma" pitchFamily="34" charset="0"/>
              </a:defRPr>
            </a:lvl1pPr>
            <a:lvl2pPr marL="742950" indent="-285750" eaLnBrk="0" hangingPunct="0">
              <a:defRPr sz="2400">
                <a:solidFill>
                  <a:schemeClr val="tx1"/>
                </a:solidFill>
                <a:latin typeface="Tahoma" pitchFamily="34" charset="0"/>
              </a:defRPr>
            </a:lvl2pPr>
            <a:lvl3pPr marL="1143000" indent="-228600" eaLnBrk="0" hangingPunct="0">
              <a:defRPr sz="2400">
                <a:solidFill>
                  <a:schemeClr val="tx1"/>
                </a:solidFill>
                <a:latin typeface="Tahoma" pitchFamily="34" charset="0"/>
              </a:defRPr>
            </a:lvl3pPr>
            <a:lvl4pPr marL="1600200" indent="-228600" eaLnBrk="0" hangingPunct="0">
              <a:defRPr sz="2400">
                <a:solidFill>
                  <a:schemeClr val="tx1"/>
                </a:solidFill>
                <a:latin typeface="Tahoma" pitchFamily="34" charset="0"/>
              </a:defRPr>
            </a:lvl4pPr>
            <a:lvl5pPr marL="2057400" indent="-228600" eaLnBrk="0" hangingPunct="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pPr algn="ctr" eaLnBrk="1" hangingPunct="1">
              <a:defRPr/>
            </a:pPr>
            <a:r>
              <a:rPr lang="en-US" sz="1800" b="1" i="1" dirty="0" smtClean="0">
                <a:solidFill>
                  <a:srgbClr val="3D4644"/>
                </a:solidFill>
                <a:latin typeface="Cambria" pitchFamily="18" charset="0"/>
                <a:ea typeface="+mn-ea"/>
              </a:rPr>
              <a:t>Insight on Business: Class Discussion</a:t>
            </a:r>
          </a:p>
        </p:txBody>
      </p:sp>
      <p:sp>
        <p:nvSpPr>
          <p:cNvPr id="8" name="Title 1"/>
          <p:cNvSpPr>
            <a:spLocks noGrp="1"/>
          </p:cNvSpPr>
          <p:nvPr>
            <p:ph type="title"/>
          </p:nvPr>
        </p:nvSpPr>
        <p:spPr>
          <a:xfrm>
            <a:off x="457200" y="800827"/>
            <a:ext cx="8229600" cy="646973"/>
          </a:xfrm>
        </p:spPr>
        <p:txBody>
          <a:bodyPr anchor="t"/>
          <a:lstStyle>
            <a:lvl1pPr>
              <a:defRPr>
                <a:solidFill>
                  <a:schemeClr val="accent1"/>
                </a:solidFill>
              </a:defRPr>
            </a:lvl1pPr>
          </a:lstStyle>
          <a:p>
            <a:r>
              <a:rPr lang="en-US" smtClean="0"/>
              <a:t>Click to edit Master title style</a:t>
            </a:r>
            <a:endParaRPr lang="en-US" dirty="0"/>
          </a:p>
        </p:txBody>
      </p:sp>
      <p:sp>
        <p:nvSpPr>
          <p:cNvPr id="10" name="Content Placeholder 2"/>
          <p:cNvSpPr>
            <a:spLocks noGrp="1"/>
          </p:cNvSpPr>
          <p:nvPr>
            <p:ph idx="1"/>
          </p:nvPr>
        </p:nvSpPr>
        <p:spPr>
          <a:xfrm>
            <a:off x="457200" y="1600200"/>
            <a:ext cx="8229600" cy="4267200"/>
          </a:xfrm>
        </p:spPr>
        <p:txBody>
          <a:bodyPr/>
          <a:lstStyle>
            <a:lvl1pPr>
              <a:buClr>
                <a:schemeClr val="accent4"/>
              </a:buClr>
              <a:defRPr sz="3600" b="1">
                <a:solidFill>
                  <a:schemeClr val="accent6"/>
                </a:solidFill>
                <a:latin typeface="+mj-lt"/>
              </a:defRPr>
            </a:lvl1pPr>
            <a:lvl2pPr>
              <a:buClr>
                <a:schemeClr val="accent2"/>
              </a:buClr>
              <a:buFont typeface="Wingdings" pitchFamily="2" charset="2"/>
              <a:buChar char="v"/>
              <a:defRPr sz="3200">
                <a:solidFill>
                  <a:schemeClr val="accent6"/>
                </a:solidFill>
                <a:latin typeface="+mj-lt"/>
              </a:defRPr>
            </a:lvl2pPr>
            <a:lvl3pPr>
              <a:buClr>
                <a:schemeClr val="accent1"/>
              </a:buClr>
              <a:defRPr sz="2800">
                <a:solidFill>
                  <a:schemeClr val="accent6"/>
                </a:solidFill>
                <a:latin typeface="+mj-lt"/>
              </a:defRPr>
            </a:lvl3pPr>
            <a:lvl4pPr>
              <a:buClr>
                <a:schemeClr val="tx2"/>
              </a:buClr>
              <a:buFont typeface="Wingdings" pitchFamily="2" charset="2"/>
              <a:buChar char="v"/>
              <a:defRPr sz="2400">
                <a:solidFill>
                  <a:schemeClr val="accent6"/>
                </a:solidFill>
                <a:latin typeface="+mj-lt"/>
              </a:defRPr>
            </a:lvl4pPr>
            <a:lvl5pPr>
              <a:buClr>
                <a:schemeClr val="tx2"/>
              </a:buClr>
              <a:defRPr sz="2000">
                <a:solidFill>
                  <a:schemeClr val="accent6"/>
                </a:solidFill>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2"/>
          <p:cNvSpPr>
            <a:spLocks noGrp="1" noChangeArrowheads="1"/>
          </p:cNvSpPr>
          <p:nvPr>
            <p:ph type="ftr" sz="quarter" idx="10"/>
          </p:nvPr>
        </p:nvSpPr>
        <p:spPr/>
        <p:txBody>
          <a:bodyPr/>
          <a:lstStyle>
            <a:lvl1pPr>
              <a:defRPr/>
            </a:lvl1pPr>
          </a:lstStyle>
          <a:p>
            <a:pPr>
              <a:defRPr/>
            </a:pPr>
            <a:r>
              <a:rPr lang="en-US" altLang="en-US"/>
              <a:t>Copyright © 2014 Pearson Education, Inc. Publishing as Prentice Hall</a:t>
            </a:r>
          </a:p>
        </p:txBody>
      </p:sp>
      <p:sp>
        <p:nvSpPr>
          <p:cNvPr id="6" name="Rectangle 13"/>
          <p:cNvSpPr>
            <a:spLocks noGrp="1" noChangeArrowheads="1"/>
          </p:cNvSpPr>
          <p:nvPr>
            <p:ph type="sldNum" sz="quarter" idx="11"/>
          </p:nvPr>
        </p:nvSpPr>
        <p:spPr/>
        <p:txBody>
          <a:bodyPr/>
          <a:lstStyle>
            <a:lvl1pPr>
              <a:defRPr/>
            </a:lvl1pPr>
          </a:lstStyle>
          <a:p>
            <a:r>
              <a:rPr lang="en-US" altLang="en-US"/>
              <a:t>Slide 2-</a:t>
            </a:r>
            <a:fld id="{9CB21355-534A-402E-8DEE-8538EDBE1E35}" type="slidenum">
              <a:rPr lang="en-US" altLang="en-US"/>
              <a:pPr/>
              <a:t>‹#›</a:t>
            </a:fld>
            <a:endParaRPr lang="en-US" altLang="en-US"/>
          </a:p>
        </p:txBody>
      </p:sp>
    </p:spTree>
    <p:extLst>
      <p:ext uri="{BB962C8B-B14F-4D97-AF65-F5344CB8AC3E}">
        <p14:creationId xmlns:p14="http://schemas.microsoft.com/office/powerpoint/2010/main" val="1140164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00100"/>
            <a:ext cx="8229600" cy="647700"/>
          </a:xfrm>
        </p:spPr>
        <p:txBody>
          <a:bodyPr/>
          <a:lstStyle>
            <a:lvl1pPr>
              <a:defRPr>
                <a:solidFill>
                  <a:schemeClr val="accent4"/>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685800" y="1981200"/>
            <a:ext cx="3810000" cy="4114800"/>
          </a:xfrm>
        </p:spPr>
        <p:txBody>
          <a:bodyPr/>
          <a:lstStyle>
            <a:lvl1pPr>
              <a:defRPr sz="2800">
                <a:solidFill>
                  <a:schemeClr val="accent6"/>
                </a:solidFill>
              </a:defRPr>
            </a:lvl1pPr>
            <a:lvl2pPr>
              <a:defRPr sz="2400">
                <a:solidFill>
                  <a:schemeClr val="accent6"/>
                </a:solidFill>
              </a:defRPr>
            </a:lvl2pPr>
            <a:lvl3pPr>
              <a:defRPr sz="2000">
                <a:solidFill>
                  <a:schemeClr val="accent6"/>
                </a:solidFill>
              </a:defRPr>
            </a:lvl3pPr>
            <a:lvl4pPr>
              <a:defRPr sz="1800">
                <a:solidFill>
                  <a:schemeClr val="accent6"/>
                </a:solidFill>
              </a:defRPr>
            </a:lvl4pPr>
            <a:lvl5pPr>
              <a:defRPr sz="1800">
                <a:solidFill>
                  <a:schemeClr val="accent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81200"/>
            <a:ext cx="3810000" cy="4114800"/>
          </a:xfrm>
        </p:spPr>
        <p:txBody>
          <a:bodyPr/>
          <a:lstStyle>
            <a:lvl1pPr>
              <a:defRPr sz="2800">
                <a:solidFill>
                  <a:schemeClr val="accent6"/>
                </a:solidFill>
              </a:defRPr>
            </a:lvl1pPr>
            <a:lvl2pPr>
              <a:defRPr sz="2400">
                <a:solidFill>
                  <a:schemeClr val="accent6"/>
                </a:solidFill>
              </a:defRPr>
            </a:lvl2pPr>
            <a:lvl3pPr>
              <a:defRPr sz="2000">
                <a:solidFill>
                  <a:schemeClr val="accent6"/>
                </a:solidFill>
              </a:defRPr>
            </a:lvl3pPr>
            <a:lvl4pPr>
              <a:defRPr sz="1800">
                <a:solidFill>
                  <a:schemeClr val="accent6"/>
                </a:solidFill>
              </a:defRPr>
            </a:lvl4pPr>
            <a:lvl5pPr>
              <a:defRPr sz="1800">
                <a:solidFill>
                  <a:schemeClr val="accent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12"/>
          <p:cNvSpPr>
            <a:spLocks noGrp="1" noChangeArrowheads="1"/>
          </p:cNvSpPr>
          <p:nvPr>
            <p:ph type="ftr" sz="quarter" idx="10"/>
          </p:nvPr>
        </p:nvSpPr>
        <p:spPr>
          <a:ln/>
        </p:spPr>
        <p:txBody>
          <a:bodyPr/>
          <a:lstStyle>
            <a:lvl1pPr>
              <a:defRPr/>
            </a:lvl1pPr>
          </a:lstStyle>
          <a:p>
            <a:pPr>
              <a:defRPr/>
            </a:pPr>
            <a:r>
              <a:rPr lang="en-US" altLang="en-US"/>
              <a:t>Copyright © 2014 Pearson Education, Inc. Publishing as Prentice Hall</a:t>
            </a:r>
          </a:p>
        </p:txBody>
      </p:sp>
      <p:sp>
        <p:nvSpPr>
          <p:cNvPr id="6" name="Rectangle 13"/>
          <p:cNvSpPr>
            <a:spLocks noGrp="1" noChangeArrowheads="1"/>
          </p:cNvSpPr>
          <p:nvPr>
            <p:ph type="sldNum" sz="quarter" idx="11"/>
          </p:nvPr>
        </p:nvSpPr>
        <p:spPr>
          <a:ln/>
        </p:spPr>
        <p:txBody>
          <a:bodyPr/>
          <a:lstStyle>
            <a:lvl1pPr>
              <a:defRPr/>
            </a:lvl1pPr>
          </a:lstStyle>
          <a:p>
            <a:r>
              <a:rPr lang="en-US" altLang="en-US"/>
              <a:t>Slide 2-</a:t>
            </a:r>
            <a:fld id="{A9CF6BDB-2206-4AB5-9E1F-BF58C8168902}" type="slidenum">
              <a:rPr lang="en-US" altLang="en-US"/>
              <a:pPr/>
              <a:t>‹#›</a:t>
            </a:fld>
            <a:endParaRPr lang="en-US" altLang="en-US"/>
          </a:p>
        </p:txBody>
      </p:sp>
    </p:spTree>
    <p:extLst>
      <p:ext uri="{BB962C8B-B14F-4D97-AF65-F5344CB8AC3E}">
        <p14:creationId xmlns:p14="http://schemas.microsoft.com/office/powerpoint/2010/main" val="752032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Figur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23862"/>
          </a:xfrm>
        </p:spPr>
        <p:txBody>
          <a:bodyPr/>
          <a:lstStyle>
            <a:lvl1pPr>
              <a:defRPr sz="2800">
                <a:solidFill>
                  <a:schemeClr val="tx2">
                    <a:lumMod val="50000"/>
                    <a:lumOff val="50000"/>
                  </a:schemeClr>
                </a:solidFill>
              </a:defRPr>
            </a:lvl1pPr>
          </a:lstStyle>
          <a:p>
            <a:r>
              <a:rPr lang="en-US" smtClean="0"/>
              <a:t>Click to edit Master title style</a:t>
            </a:r>
            <a:endParaRPr lang="en-US" dirty="0"/>
          </a:p>
        </p:txBody>
      </p:sp>
      <p:sp>
        <p:nvSpPr>
          <p:cNvPr id="3" name="Rectangle 12"/>
          <p:cNvSpPr>
            <a:spLocks noGrp="1" noChangeArrowheads="1"/>
          </p:cNvSpPr>
          <p:nvPr>
            <p:ph type="ftr" sz="quarter" idx="10"/>
          </p:nvPr>
        </p:nvSpPr>
        <p:spPr>
          <a:ln/>
        </p:spPr>
        <p:txBody>
          <a:bodyPr/>
          <a:lstStyle>
            <a:lvl1pPr>
              <a:defRPr/>
            </a:lvl1pPr>
          </a:lstStyle>
          <a:p>
            <a:pPr>
              <a:defRPr/>
            </a:pPr>
            <a:r>
              <a:rPr lang="en-US" altLang="en-US"/>
              <a:t>Copyright © 2014 Pearson Education, Inc. Publishing as Prentice Hall</a:t>
            </a:r>
          </a:p>
        </p:txBody>
      </p:sp>
      <p:sp>
        <p:nvSpPr>
          <p:cNvPr id="4" name="Rectangle 13"/>
          <p:cNvSpPr>
            <a:spLocks noGrp="1" noChangeArrowheads="1"/>
          </p:cNvSpPr>
          <p:nvPr>
            <p:ph type="sldNum" sz="quarter" idx="11"/>
          </p:nvPr>
        </p:nvSpPr>
        <p:spPr>
          <a:ln/>
        </p:spPr>
        <p:txBody>
          <a:bodyPr/>
          <a:lstStyle>
            <a:lvl1pPr>
              <a:defRPr/>
            </a:lvl1pPr>
          </a:lstStyle>
          <a:p>
            <a:r>
              <a:rPr lang="en-US" altLang="en-US"/>
              <a:t>Slide 2-</a:t>
            </a:r>
            <a:fld id="{830C209C-160F-4F86-8EA4-D0E736423B0B}" type="slidenum">
              <a:rPr lang="en-US" altLang="en-US"/>
              <a:pPr/>
              <a:t>‹#›</a:t>
            </a:fld>
            <a:endParaRPr lang="en-US" altLang="en-US"/>
          </a:p>
        </p:txBody>
      </p:sp>
    </p:spTree>
    <p:extLst>
      <p:ext uri="{BB962C8B-B14F-4D97-AF65-F5344CB8AC3E}">
        <p14:creationId xmlns:p14="http://schemas.microsoft.com/office/powerpoint/2010/main" val="1101950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bwMode="auto">
          <a:xfrm>
            <a:off x="457200" y="762000"/>
            <a:ext cx="8229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b" anchorCtr="0" compatLnSpc="1">
            <a:prstTxWarp prst="textNoShape">
              <a:avLst/>
            </a:prstTxWarp>
            <a:spAutoFit/>
          </a:bodyPr>
          <a:lstStyle/>
          <a:p>
            <a:pPr lvl="0"/>
            <a:r>
              <a:rPr lang="en-US" altLang="en-US" smtClean="0"/>
              <a:t>Click to edit Master title style</a:t>
            </a:r>
          </a:p>
        </p:txBody>
      </p:sp>
      <p:sp>
        <p:nvSpPr>
          <p:cNvPr id="1027" name="Rectangle 7"/>
          <p:cNvSpPr>
            <a:spLocks noGrp="1" noChangeArrowheads="1"/>
          </p:cNvSpPr>
          <p:nvPr>
            <p:ph type="body" idx="1"/>
          </p:nvPr>
        </p:nvSpPr>
        <p:spPr bwMode="auto">
          <a:xfrm>
            <a:off x="457200" y="1600200"/>
            <a:ext cx="82296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6" name="Rectangle 12"/>
          <p:cNvSpPr>
            <a:spLocks noGrp="1" noChangeArrowheads="1"/>
          </p:cNvSpPr>
          <p:nvPr>
            <p:ph type="ftr" sz="quarter" idx="3"/>
          </p:nvPr>
        </p:nvSpPr>
        <p:spPr bwMode="auto">
          <a:xfrm>
            <a:off x="457200" y="6400800"/>
            <a:ext cx="50292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1" hangingPunct="1">
              <a:defRPr sz="1200">
                <a:solidFill>
                  <a:srgbClr val="1D5478"/>
                </a:solidFill>
                <a:latin typeface="Georgia" panose="02040502050405020303" pitchFamily="18" charset="0"/>
              </a:defRPr>
            </a:lvl1pPr>
          </a:lstStyle>
          <a:p>
            <a:pPr>
              <a:defRPr/>
            </a:pPr>
            <a:r>
              <a:rPr lang="en-US" altLang="en-US"/>
              <a:t>Copyright © 2014 Pearson Education, Inc. Publishing as Prentice Hall</a:t>
            </a:r>
          </a:p>
        </p:txBody>
      </p:sp>
      <p:sp>
        <p:nvSpPr>
          <p:cNvPr id="1037" name="Rectangle 13"/>
          <p:cNvSpPr>
            <a:spLocks noGrp="1" noChangeArrowheads="1"/>
          </p:cNvSpPr>
          <p:nvPr>
            <p:ph type="sldNum" sz="quarter" idx="4"/>
          </p:nvPr>
        </p:nvSpPr>
        <p:spPr bwMode="auto">
          <a:xfrm>
            <a:off x="6781800" y="6400800"/>
            <a:ext cx="1905000" cy="4572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1" hangingPunct="1">
              <a:defRPr sz="1200" b="1">
                <a:solidFill>
                  <a:srgbClr val="1D5478"/>
                </a:solidFill>
                <a:latin typeface="Georgia" pitchFamily="18" charset="0"/>
              </a:defRPr>
            </a:lvl1pPr>
          </a:lstStyle>
          <a:p>
            <a:r>
              <a:rPr lang="en-US" altLang="en-US"/>
              <a:t>Slide 2-</a:t>
            </a:r>
            <a:fld id="{B056D8E9-5C11-49A9-A8DD-F529739A30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449" r:id="rId1"/>
    <p:sldLayoutId id="2147484450" r:id="rId2"/>
    <p:sldLayoutId id="2147484443" r:id="rId3"/>
    <p:sldLayoutId id="2147484451" r:id="rId4"/>
    <p:sldLayoutId id="2147484452" r:id="rId5"/>
    <p:sldLayoutId id="2147484453" r:id="rId6"/>
    <p:sldLayoutId id="2147484454" r:id="rId7"/>
    <p:sldLayoutId id="2147484444" r:id="rId8"/>
    <p:sldLayoutId id="2147484445" r:id="rId9"/>
    <p:sldLayoutId id="2147484446" r:id="rId10"/>
    <p:sldLayoutId id="2147484455" r:id="rId11"/>
    <p:sldLayoutId id="2147484447" r:id="rId12"/>
    <p:sldLayoutId id="2147484448" r:id="rId13"/>
  </p:sldLayoutIdLst>
  <p:timing>
    <p:tnLst>
      <p:par>
        <p:cTn id="1" dur="indefinite" restart="never" nodeType="tmRoot"/>
      </p:par>
    </p:tnLst>
  </p:timing>
  <p:hf hdr="0" dt="0"/>
  <p:txStyles>
    <p:titleStyle>
      <a:lvl1pPr algn="ctr" rtl="0" eaLnBrk="0" fontAlgn="base" hangingPunct="0">
        <a:spcBef>
          <a:spcPct val="0"/>
        </a:spcBef>
        <a:spcAft>
          <a:spcPct val="0"/>
        </a:spcAft>
        <a:defRPr sz="3600" b="1">
          <a:solidFill>
            <a:schemeClr val="accent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600" b="1">
          <a:solidFill>
            <a:schemeClr val="accent1"/>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3600" b="1">
          <a:solidFill>
            <a:schemeClr val="accent1"/>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3600" b="1">
          <a:solidFill>
            <a:schemeClr val="accent1"/>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3600" b="1">
          <a:solidFill>
            <a:schemeClr val="accent1"/>
          </a:solidFill>
          <a:latin typeface="Calibri" pitchFamily="34" charset="0"/>
          <a:ea typeface="MS PGothic" panose="020B0600070205080204" pitchFamily="34" charset="-128"/>
          <a:cs typeface="ＭＳ Ｐゴシック" charset="0"/>
        </a:defRPr>
      </a:lvl5pPr>
      <a:lvl6pPr marL="457200" algn="l" rtl="0" eaLnBrk="1" fontAlgn="base" hangingPunct="1">
        <a:spcBef>
          <a:spcPct val="0"/>
        </a:spcBef>
        <a:spcAft>
          <a:spcPct val="0"/>
        </a:spcAft>
        <a:defRPr sz="4000" b="1">
          <a:solidFill>
            <a:srgbClr val="AA1949"/>
          </a:solidFill>
          <a:latin typeface="Arial" charset="0"/>
        </a:defRPr>
      </a:lvl6pPr>
      <a:lvl7pPr marL="914400" algn="l" rtl="0" eaLnBrk="1" fontAlgn="base" hangingPunct="1">
        <a:spcBef>
          <a:spcPct val="0"/>
        </a:spcBef>
        <a:spcAft>
          <a:spcPct val="0"/>
        </a:spcAft>
        <a:defRPr sz="4000" b="1">
          <a:solidFill>
            <a:srgbClr val="AA1949"/>
          </a:solidFill>
          <a:latin typeface="Arial" charset="0"/>
        </a:defRPr>
      </a:lvl7pPr>
      <a:lvl8pPr marL="1371600" algn="l" rtl="0" eaLnBrk="1" fontAlgn="base" hangingPunct="1">
        <a:spcBef>
          <a:spcPct val="0"/>
        </a:spcBef>
        <a:spcAft>
          <a:spcPct val="0"/>
        </a:spcAft>
        <a:defRPr sz="4000" b="1">
          <a:solidFill>
            <a:srgbClr val="AA1949"/>
          </a:solidFill>
          <a:latin typeface="Arial" charset="0"/>
        </a:defRPr>
      </a:lvl8pPr>
      <a:lvl9pPr marL="1828800" algn="l" rtl="0" eaLnBrk="1" fontAlgn="base" hangingPunct="1">
        <a:spcBef>
          <a:spcPct val="0"/>
        </a:spcBef>
        <a:spcAft>
          <a:spcPct val="0"/>
        </a:spcAft>
        <a:defRPr sz="4000" b="1">
          <a:solidFill>
            <a:srgbClr val="AA1949"/>
          </a:solidFill>
          <a:latin typeface="Arial" charset="0"/>
        </a:defRPr>
      </a:lvl9pPr>
    </p:titleStyle>
    <p:bodyStyle>
      <a:lvl1pPr marL="342900" indent="-342900" algn="l" rtl="0" eaLnBrk="0" fontAlgn="base" hangingPunct="0">
        <a:spcBef>
          <a:spcPct val="20000"/>
        </a:spcBef>
        <a:spcAft>
          <a:spcPct val="0"/>
        </a:spcAft>
        <a:buClr>
          <a:srgbClr val="EF6527"/>
        </a:buClr>
        <a:buSzPct val="80000"/>
        <a:buFont typeface="Wingdings" pitchFamily="2" charset="2"/>
        <a:buChar char="n"/>
        <a:defRPr sz="3600">
          <a:solidFill>
            <a:srgbClr val="3D4644"/>
          </a:solidFill>
          <a:latin typeface="Calibri" pitchFamily="34" charset="0"/>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Clr>
          <a:schemeClr val="accent2"/>
        </a:buClr>
        <a:buSzPct val="79000"/>
        <a:buFont typeface="Wingdings" pitchFamily="2" charset="2"/>
        <a:buChar char="v"/>
        <a:defRPr sz="2800">
          <a:solidFill>
            <a:srgbClr val="3D4644"/>
          </a:solidFill>
          <a:latin typeface="Calibri" pitchFamily="34" charset="0"/>
          <a:ea typeface="MS PGothic" panose="020B0600070205080204" pitchFamily="34" charset="-128"/>
        </a:defRPr>
      </a:lvl2pPr>
      <a:lvl3pPr marL="1143000" indent="-228600" algn="l" rtl="0" eaLnBrk="0" fontAlgn="base" hangingPunct="0">
        <a:spcBef>
          <a:spcPct val="20000"/>
        </a:spcBef>
        <a:spcAft>
          <a:spcPct val="0"/>
        </a:spcAft>
        <a:buClr>
          <a:schemeClr val="accent1"/>
        </a:buClr>
        <a:buSzPct val="79000"/>
        <a:buFont typeface="Wingdings" pitchFamily="2" charset="2"/>
        <a:buChar char="n"/>
        <a:defRPr sz="2400">
          <a:solidFill>
            <a:srgbClr val="3D4644"/>
          </a:solidFill>
          <a:latin typeface="Calibri" pitchFamily="34" charset="0"/>
          <a:ea typeface="MS PGothic" panose="020B0600070205080204" pitchFamily="34" charset="-128"/>
        </a:defRPr>
      </a:lvl3pPr>
      <a:lvl4pPr marL="1600200" indent="-228600" algn="l" rtl="0" eaLnBrk="0" fontAlgn="base" hangingPunct="0">
        <a:spcBef>
          <a:spcPct val="20000"/>
        </a:spcBef>
        <a:spcAft>
          <a:spcPct val="0"/>
        </a:spcAft>
        <a:buClr>
          <a:schemeClr val="tx2"/>
        </a:buClr>
        <a:buSzPct val="79000"/>
        <a:buFont typeface="Wingdings" pitchFamily="2" charset="2"/>
        <a:buChar char="v"/>
        <a:defRPr sz="2000">
          <a:solidFill>
            <a:srgbClr val="3D4644"/>
          </a:solidFill>
          <a:latin typeface="Calibri" pitchFamily="34" charset="0"/>
          <a:ea typeface="MS PGothic" panose="020B0600070205080204" pitchFamily="34" charset="-128"/>
        </a:defRPr>
      </a:lvl4pPr>
      <a:lvl5pPr marL="2057400" indent="-228600" algn="l" rtl="0" eaLnBrk="0" fontAlgn="base" hangingPunct="0">
        <a:spcBef>
          <a:spcPct val="20000"/>
        </a:spcBef>
        <a:spcAft>
          <a:spcPct val="0"/>
        </a:spcAft>
        <a:buClr>
          <a:schemeClr val="accent2"/>
        </a:buClr>
        <a:buSzPct val="79000"/>
        <a:buFont typeface="Wingdings" pitchFamily="2" charset="2"/>
        <a:buChar char="n"/>
        <a:defRPr sz="2000">
          <a:solidFill>
            <a:srgbClr val="3D4644"/>
          </a:solidFill>
          <a:latin typeface="Calibri" pitchFamily="34" charset="0"/>
          <a:ea typeface="MS PGothic" panose="020B0600070205080204" pitchFamily="34" charset="-128"/>
        </a:defRPr>
      </a:lvl5pPr>
      <a:lvl6pPr marL="2514600" indent="-228600" algn="l" rtl="0" eaLnBrk="1" fontAlgn="base" hangingPunct="1">
        <a:spcBef>
          <a:spcPct val="20000"/>
        </a:spcBef>
        <a:spcAft>
          <a:spcPct val="0"/>
        </a:spcAft>
        <a:buClr>
          <a:schemeClr val="tx2"/>
        </a:buClr>
        <a:buSzPct val="79000"/>
        <a:buFont typeface="Wingdings" pitchFamily="2" charset="2"/>
        <a:buChar char="n"/>
        <a:defRPr sz="2800">
          <a:solidFill>
            <a:srgbClr val="333399"/>
          </a:solidFill>
          <a:latin typeface="+mn-lt"/>
        </a:defRPr>
      </a:lvl6pPr>
      <a:lvl7pPr marL="2971800" indent="-228600" algn="l" rtl="0" eaLnBrk="1" fontAlgn="base" hangingPunct="1">
        <a:spcBef>
          <a:spcPct val="20000"/>
        </a:spcBef>
        <a:spcAft>
          <a:spcPct val="0"/>
        </a:spcAft>
        <a:buClr>
          <a:schemeClr val="tx2"/>
        </a:buClr>
        <a:buSzPct val="79000"/>
        <a:buFont typeface="Wingdings" pitchFamily="2" charset="2"/>
        <a:buChar char="n"/>
        <a:defRPr sz="2800">
          <a:solidFill>
            <a:srgbClr val="333399"/>
          </a:solidFill>
          <a:latin typeface="+mn-lt"/>
        </a:defRPr>
      </a:lvl7pPr>
      <a:lvl8pPr marL="3429000" indent="-228600" algn="l" rtl="0" eaLnBrk="1" fontAlgn="base" hangingPunct="1">
        <a:spcBef>
          <a:spcPct val="20000"/>
        </a:spcBef>
        <a:spcAft>
          <a:spcPct val="0"/>
        </a:spcAft>
        <a:buClr>
          <a:schemeClr val="tx2"/>
        </a:buClr>
        <a:buSzPct val="79000"/>
        <a:buFont typeface="Wingdings" pitchFamily="2" charset="2"/>
        <a:buChar char="n"/>
        <a:defRPr sz="2800">
          <a:solidFill>
            <a:srgbClr val="333399"/>
          </a:solidFill>
          <a:latin typeface="+mn-lt"/>
        </a:defRPr>
      </a:lvl8pPr>
      <a:lvl9pPr marL="3886200" indent="-228600" algn="l" rtl="0" eaLnBrk="1" fontAlgn="base" hangingPunct="1">
        <a:spcBef>
          <a:spcPct val="20000"/>
        </a:spcBef>
        <a:spcAft>
          <a:spcPct val="0"/>
        </a:spcAft>
        <a:buClr>
          <a:schemeClr val="tx2"/>
        </a:buClr>
        <a:buSzPct val="79000"/>
        <a:buFont typeface="Wingdings" pitchFamily="2" charset="2"/>
        <a:buChar char="n"/>
        <a:defRPr sz="2800">
          <a:solidFill>
            <a:srgbClr val="33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www.ariba.com/about/our-story" TargetMode="External"/><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www.exostar.com/Mission/" TargetMode="External"/><Relationship Id="rId2" Type="http://schemas.openxmlformats.org/officeDocument/2006/relationships/notesSlide" Target="../notesSlides/notesSlide25.xml"/><Relationship Id="rId1" Type="http://schemas.openxmlformats.org/officeDocument/2006/relationships/slideLayout" Target="../slideLayouts/slideLayout3.xml"/><Relationship Id="rId4" Type="http://schemas.openxmlformats.org/officeDocument/2006/relationships/hyperlink" Target="http://www.icamr.ne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sz="quarter" idx="10"/>
          </p:nvPr>
        </p:nvSpPr>
        <p:spPr>
          <a:xfrm>
            <a:off x="449263" y="2667000"/>
            <a:ext cx="8305800" cy="914400"/>
          </a:xfrm>
        </p:spPr>
        <p:txBody>
          <a:bodyPr/>
          <a:lstStyle/>
          <a:p>
            <a:pPr eaLnBrk="1" hangingPunct="1">
              <a:defRPr/>
            </a:pPr>
            <a:r>
              <a:rPr lang="en-US" altLang="en-US" dirty="0" smtClean="0">
                <a:solidFill>
                  <a:schemeClr val="tx1"/>
                </a:solidFill>
                <a:effectLst>
                  <a:outerShdw blurRad="38100" dist="38100" dir="2700000" algn="tl">
                    <a:srgbClr val="C0C0C0"/>
                  </a:outerShdw>
                </a:effectLst>
              </a:rPr>
              <a:t>E-commerce Business Models </a:t>
            </a:r>
          </a:p>
          <a:p>
            <a:pPr eaLnBrk="1" hangingPunct="1">
              <a:defRPr/>
            </a:pPr>
            <a:r>
              <a:rPr lang="en-US" altLang="en-US" dirty="0" smtClean="0">
                <a:solidFill>
                  <a:schemeClr val="tx1"/>
                </a:solidFill>
                <a:effectLst>
                  <a:outerShdw blurRad="38100" dist="38100" dir="2700000" algn="tl">
                    <a:srgbClr val="C0C0C0"/>
                  </a:outerShdw>
                </a:effectLst>
              </a:rPr>
              <a:t>and Concepts</a:t>
            </a:r>
          </a:p>
        </p:txBody>
      </p:sp>
      <p:sp>
        <p:nvSpPr>
          <p:cNvPr id="12292" name="Rectangle 2"/>
          <p:cNvSpPr>
            <a:spLocks noChangeArrowheads="1"/>
          </p:cNvSpPr>
          <p:nvPr/>
        </p:nvSpPr>
        <p:spPr bwMode="auto">
          <a:xfrm>
            <a:off x="449263" y="6581775"/>
            <a:ext cx="50371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r>
              <a:rPr lang="en-US" altLang="en-US" sz="1200">
                <a:solidFill>
                  <a:srgbClr val="0C6491"/>
                </a:solidFill>
                <a:latin typeface="Georgia" pitchFamily="18" charset="0"/>
              </a:rPr>
              <a:t>Copyright © 2014 Pearson Education, Inc. Publishing as Prentice Hall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p:nvPr>
        </p:nvSpPr>
        <p:spPr>
          <a:xfrm>
            <a:off x="457200" y="533400"/>
            <a:ext cx="8229600" cy="647700"/>
          </a:xfrm>
        </p:spPr>
        <p:txBody>
          <a:bodyPr/>
          <a:lstStyle/>
          <a:p>
            <a:pPr eaLnBrk="1" hangingPunct="1">
              <a:defRPr/>
            </a:pPr>
            <a:r>
              <a:rPr lang="en-US" sz="3600" dirty="0" smtClean="0">
                <a:ea typeface="+mj-ea"/>
                <a:cs typeface="+mj-cs"/>
              </a:rPr>
              <a:t>7. Organizational Development</a:t>
            </a:r>
          </a:p>
        </p:txBody>
      </p:sp>
      <p:sp>
        <p:nvSpPr>
          <p:cNvPr id="38914" name="Rectangle 1027"/>
          <p:cNvSpPr>
            <a:spLocks noGrp="1" noChangeArrowheads="1"/>
          </p:cNvSpPr>
          <p:nvPr>
            <p:ph idx="1"/>
          </p:nvPr>
        </p:nvSpPr>
        <p:spPr>
          <a:xfrm>
            <a:off x="457200" y="1371600"/>
            <a:ext cx="8229600" cy="4876800"/>
          </a:xfrm>
        </p:spPr>
        <p:txBody>
          <a:bodyPr/>
          <a:lstStyle/>
          <a:p>
            <a:pPr eaLnBrk="1" hangingPunct="1">
              <a:spcBef>
                <a:spcPts val="1800"/>
              </a:spcBef>
              <a:buClr>
                <a:srgbClr val="EF6527"/>
              </a:buClr>
              <a:defRPr/>
            </a:pPr>
            <a:r>
              <a:rPr lang="en-US" altLang="ja-JP" sz="3200" dirty="0" smtClean="0">
                <a:solidFill>
                  <a:srgbClr val="0C0C0C"/>
                </a:solidFill>
              </a:rPr>
              <a:t>The types of organizational structures within the firm necessary to carry out the business plan</a:t>
            </a:r>
          </a:p>
          <a:p>
            <a:pPr eaLnBrk="1" hangingPunct="1">
              <a:spcBef>
                <a:spcPts val="1800"/>
              </a:spcBef>
              <a:buClr>
                <a:srgbClr val="EF6527"/>
              </a:buClr>
              <a:defRPr/>
            </a:pPr>
            <a:r>
              <a:rPr lang="en-US" altLang="en-US" sz="3200" dirty="0" smtClean="0">
                <a:solidFill>
                  <a:srgbClr val="0C0C0C"/>
                </a:solidFill>
              </a:rPr>
              <a:t>Describes how firm will organize work</a:t>
            </a:r>
          </a:p>
          <a:p>
            <a:pPr lvl="1" eaLnBrk="1" hangingPunct="1">
              <a:spcBef>
                <a:spcPts val="1800"/>
              </a:spcBef>
              <a:defRPr/>
            </a:pPr>
            <a:r>
              <a:rPr lang="en-US" altLang="en-US" dirty="0" smtClean="0">
                <a:solidFill>
                  <a:srgbClr val="0C0C0C"/>
                </a:solidFill>
              </a:rPr>
              <a:t>Typically, divided into functional departments, some organize around products, combination of both (auto manufacturers)</a:t>
            </a:r>
          </a:p>
          <a:p>
            <a:pPr lvl="1" eaLnBrk="1" hangingPunct="1">
              <a:spcBef>
                <a:spcPts val="1800"/>
              </a:spcBef>
              <a:defRPr/>
            </a:pPr>
            <a:r>
              <a:rPr lang="en-US" altLang="en-US" dirty="0" smtClean="0">
                <a:solidFill>
                  <a:srgbClr val="0C0C0C"/>
                </a:solidFill>
              </a:rPr>
              <a:t>As company grows, hiring moves from generalists to specialists</a:t>
            </a:r>
          </a:p>
        </p:txBody>
      </p:sp>
      <p:sp>
        <p:nvSpPr>
          <p:cNvPr id="33796"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3379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E9507DB2-3C80-4717-AD46-5A96751BF185}" type="slidenum">
              <a:rPr lang="en-US" altLang="en-US" sz="1200">
                <a:solidFill>
                  <a:srgbClr val="1D5478"/>
                </a:solidFill>
                <a:latin typeface="Georgia" pitchFamily="18" charset="0"/>
              </a:rPr>
              <a:pPr/>
              <a:t>10</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8. Management Team</a:t>
            </a:r>
          </a:p>
        </p:txBody>
      </p:sp>
      <p:sp>
        <p:nvSpPr>
          <p:cNvPr id="40962" name="Rectangle 3"/>
          <p:cNvSpPr>
            <a:spLocks noGrp="1" noChangeArrowheads="1"/>
          </p:cNvSpPr>
          <p:nvPr>
            <p:ph idx="1"/>
          </p:nvPr>
        </p:nvSpPr>
        <p:spPr/>
        <p:txBody>
          <a:bodyPr/>
          <a:lstStyle/>
          <a:p>
            <a:pPr eaLnBrk="1" hangingPunct="1">
              <a:buClr>
                <a:srgbClr val="EF6527"/>
              </a:buClr>
              <a:defRPr/>
            </a:pPr>
            <a:r>
              <a:rPr lang="ja-JP" altLang="en-US" dirty="0" smtClean="0">
                <a:solidFill>
                  <a:srgbClr val="0C0C0C"/>
                </a:solidFill>
              </a:rPr>
              <a:t>“</a:t>
            </a:r>
            <a:r>
              <a:rPr lang="en-US" altLang="ja-JP" dirty="0" smtClean="0">
                <a:solidFill>
                  <a:srgbClr val="0C0C0C"/>
                </a:solidFill>
              </a:rPr>
              <a:t>What kind of backgrounds should the company</a:t>
            </a:r>
            <a:r>
              <a:rPr lang="ja-JP" altLang="en-US" dirty="0" smtClean="0">
                <a:solidFill>
                  <a:srgbClr val="0C0C0C"/>
                </a:solidFill>
              </a:rPr>
              <a:t>’</a:t>
            </a:r>
            <a:r>
              <a:rPr lang="en-US" altLang="ja-JP" dirty="0" smtClean="0">
                <a:solidFill>
                  <a:srgbClr val="0C0C0C"/>
                </a:solidFill>
              </a:rPr>
              <a:t>leaders have?</a:t>
            </a:r>
            <a:r>
              <a:rPr lang="ja-JP" altLang="en-US" dirty="0" smtClean="0">
                <a:solidFill>
                  <a:srgbClr val="0C0C0C"/>
                </a:solidFill>
              </a:rPr>
              <a:t>”</a:t>
            </a:r>
            <a:endParaRPr lang="en-US" altLang="ja-JP" dirty="0" smtClean="0">
              <a:solidFill>
                <a:srgbClr val="0C0C0C"/>
              </a:solidFill>
            </a:endParaRPr>
          </a:p>
          <a:p>
            <a:pPr eaLnBrk="1" hangingPunct="1">
              <a:buClr>
                <a:srgbClr val="EF6527"/>
              </a:buClr>
              <a:defRPr/>
            </a:pPr>
            <a:r>
              <a:rPr lang="en-US" altLang="en-US" dirty="0" smtClean="0">
                <a:solidFill>
                  <a:srgbClr val="0C0C0C"/>
                </a:solidFill>
              </a:rPr>
              <a:t>A strong  management team:</a:t>
            </a:r>
          </a:p>
          <a:p>
            <a:pPr lvl="1" eaLnBrk="1" hangingPunct="1">
              <a:defRPr/>
            </a:pPr>
            <a:r>
              <a:rPr lang="en-US" altLang="en-US" dirty="0">
                <a:solidFill>
                  <a:srgbClr val="0C0C0C"/>
                </a:solidFill>
              </a:rPr>
              <a:t>M</a:t>
            </a:r>
            <a:r>
              <a:rPr lang="en-US" altLang="en-US" dirty="0" smtClean="0">
                <a:solidFill>
                  <a:srgbClr val="0C0C0C"/>
                </a:solidFill>
              </a:rPr>
              <a:t>ake the business model work </a:t>
            </a:r>
          </a:p>
          <a:p>
            <a:pPr lvl="1" eaLnBrk="1" hangingPunct="1">
              <a:defRPr/>
            </a:pPr>
            <a:r>
              <a:rPr lang="en-US" altLang="en-US" dirty="0">
                <a:solidFill>
                  <a:srgbClr val="0C0C0C"/>
                </a:solidFill>
              </a:rPr>
              <a:t>G</a:t>
            </a:r>
            <a:r>
              <a:rPr lang="en-US" altLang="en-US" dirty="0" smtClean="0">
                <a:solidFill>
                  <a:srgbClr val="0C0C0C"/>
                </a:solidFill>
              </a:rPr>
              <a:t>ive credibility to outside investors</a:t>
            </a:r>
          </a:p>
          <a:p>
            <a:pPr lvl="1" eaLnBrk="1" hangingPunct="1">
              <a:defRPr/>
            </a:pPr>
            <a:r>
              <a:rPr lang="en-US" altLang="en-US" dirty="0" smtClean="0">
                <a:solidFill>
                  <a:srgbClr val="0C0C0C"/>
                </a:solidFill>
              </a:rPr>
              <a:t>Has market-specific knowledge</a:t>
            </a:r>
          </a:p>
          <a:p>
            <a:pPr lvl="1" eaLnBrk="1" hangingPunct="1">
              <a:defRPr/>
            </a:pPr>
            <a:r>
              <a:rPr lang="en-US" altLang="en-US" dirty="0" smtClean="0">
                <a:solidFill>
                  <a:srgbClr val="0C0C0C"/>
                </a:solidFill>
              </a:rPr>
              <a:t>Has experience in implementing business plans</a:t>
            </a:r>
          </a:p>
          <a:p>
            <a:pPr eaLnBrk="1" hangingPunct="1">
              <a:buClr>
                <a:srgbClr val="EF6527"/>
              </a:buClr>
              <a:defRPr/>
            </a:pPr>
            <a:endParaRPr lang="en-US" altLang="en-US" dirty="0" smtClean="0">
              <a:solidFill>
                <a:srgbClr val="0C0C0C"/>
              </a:solidFill>
            </a:endParaRPr>
          </a:p>
          <a:p>
            <a:pPr eaLnBrk="1" hangingPunct="1">
              <a:buClr>
                <a:srgbClr val="EF6527"/>
              </a:buClr>
              <a:defRPr/>
            </a:pPr>
            <a:endParaRPr lang="en-US" altLang="en-US" dirty="0" smtClean="0">
              <a:solidFill>
                <a:srgbClr val="0C0C0C"/>
              </a:solidFill>
            </a:endParaRPr>
          </a:p>
          <a:p>
            <a:pPr eaLnBrk="1" hangingPunct="1">
              <a:buClr>
                <a:srgbClr val="EF6527"/>
              </a:buClr>
              <a:defRPr/>
            </a:pPr>
            <a:endParaRPr lang="en-US" altLang="en-US" dirty="0" smtClean="0">
              <a:solidFill>
                <a:srgbClr val="0C0C0C"/>
              </a:solidFill>
            </a:endParaRPr>
          </a:p>
          <a:p>
            <a:pPr eaLnBrk="1" hangingPunct="1">
              <a:buClr>
                <a:srgbClr val="EF6527"/>
              </a:buClr>
              <a:defRPr/>
            </a:pPr>
            <a:endParaRPr lang="en-US" altLang="en-US" dirty="0" smtClean="0">
              <a:solidFill>
                <a:srgbClr val="0C0C0C"/>
              </a:solidFill>
            </a:endParaRPr>
          </a:p>
        </p:txBody>
      </p:sp>
      <p:sp>
        <p:nvSpPr>
          <p:cNvPr id="35844"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3584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75E4F42A-776D-4870-BD0E-8BCD9DE7D7EC}" type="slidenum">
              <a:rPr lang="en-US" altLang="en-US" sz="1200">
                <a:solidFill>
                  <a:srgbClr val="1D5478"/>
                </a:solidFill>
                <a:latin typeface="Georgia" pitchFamily="18" charset="0"/>
              </a:rPr>
              <a:pPr/>
              <a:t>11</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33400"/>
            <a:ext cx="8229600" cy="647700"/>
          </a:xfrm>
        </p:spPr>
        <p:txBody>
          <a:bodyPr/>
          <a:lstStyle/>
          <a:p>
            <a:pPr eaLnBrk="1" hangingPunct="1">
              <a:defRPr/>
            </a:pPr>
            <a:r>
              <a:rPr lang="en-US" sz="3600" dirty="0" smtClean="0">
                <a:ea typeface="+mj-ea"/>
                <a:cs typeface="+mj-cs"/>
              </a:rPr>
              <a:t>Raising Capital</a:t>
            </a:r>
          </a:p>
        </p:txBody>
      </p:sp>
      <p:sp>
        <p:nvSpPr>
          <p:cNvPr id="25605" name="Rectangle 3"/>
          <p:cNvSpPr>
            <a:spLocks noGrp="1" noChangeArrowheads="1"/>
          </p:cNvSpPr>
          <p:nvPr>
            <p:ph idx="1"/>
          </p:nvPr>
        </p:nvSpPr>
        <p:spPr>
          <a:xfrm>
            <a:off x="457200" y="1447800"/>
            <a:ext cx="8229600" cy="4724400"/>
          </a:xfrm>
        </p:spPr>
        <p:txBody>
          <a:bodyPr/>
          <a:lstStyle/>
          <a:p>
            <a:pPr eaLnBrk="1" hangingPunct="1">
              <a:defRPr/>
            </a:pPr>
            <a:r>
              <a:rPr lang="en-US" sz="2400" dirty="0" smtClean="0">
                <a:ea typeface="+mn-ea"/>
                <a:cs typeface="+mn-cs"/>
              </a:rPr>
              <a:t>Seed capital </a:t>
            </a:r>
            <a:r>
              <a:rPr lang="en-US" sz="1800" b="0" dirty="0" smtClean="0">
                <a:ea typeface="+mn-ea"/>
                <a:cs typeface="+mn-cs"/>
              </a:rPr>
              <a:t>personal funds used to start business</a:t>
            </a:r>
          </a:p>
          <a:p>
            <a:pPr eaLnBrk="1" hangingPunct="1">
              <a:defRPr/>
            </a:pPr>
            <a:r>
              <a:rPr lang="en-US" sz="2400" dirty="0" smtClean="0">
                <a:ea typeface="+mn-ea"/>
                <a:cs typeface="+mn-cs"/>
              </a:rPr>
              <a:t>Traditional sources</a:t>
            </a:r>
          </a:p>
          <a:p>
            <a:pPr lvl="1" eaLnBrk="1" hangingPunct="1">
              <a:defRPr/>
            </a:pPr>
            <a:r>
              <a:rPr lang="en-US" sz="2000" dirty="0" smtClean="0">
                <a:ea typeface="ＭＳ Ｐゴシック" charset="0"/>
              </a:rPr>
              <a:t>Incubators</a:t>
            </a:r>
            <a:r>
              <a:rPr lang="en-US" sz="2400" dirty="0" smtClean="0">
                <a:ea typeface="ＭＳ Ｐゴシック" charset="0"/>
              </a:rPr>
              <a:t> </a:t>
            </a:r>
            <a:r>
              <a:rPr lang="en-US" sz="1800" dirty="0" smtClean="0">
                <a:ea typeface="ＭＳ Ｐゴシック" charset="0"/>
              </a:rPr>
              <a:t>provide small amount of funding and provide services to start-ups</a:t>
            </a:r>
          </a:p>
          <a:p>
            <a:pPr lvl="1" eaLnBrk="1" hangingPunct="1">
              <a:defRPr/>
            </a:pPr>
            <a:r>
              <a:rPr lang="en-US" sz="2000" dirty="0" smtClean="0">
                <a:ea typeface="ＭＳ Ｐゴシック" charset="0"/>
              </a:rPr>
              <a:t>Commercial banks</a:t>
            </a:r>
          </a:p>
          <a:p>
            <a:pPr lvl="1" eaLnBrk="1" hangingPunct="1">
              <a:defRPr/>
            </a:pPr>
            <a:r>
              <a:rPr lang="en-US" sz="2000" dirty="0" smtClean="0">
                <a:ea typeface="ＭＳ Ｐゴシック" charset="0"/>
              </a:rPr>
              <a:t>Angel investors </a:t>
            </a:r>
            <a:r>
              <a:rPr lang="en-US" sz="1800" dirty="0" smtClean="0">
                <a:ea typeface="ＭＳ Ｐゴシック" charset="0"/>
              </a:rPr>
              <a:t>wealthy investors who invest money in exchange for equity share of the business </a:t>
            </a:r>
          </a:p>
          <a:p>
            <a:pPr lvl="1" eaLnBrk="1" hangingPunct="1">
              <a:defRPr/>
            </a:pPr>
            <a:r>
              <a:rPr lang="en-US" sz="2000" dirty="0" smtClean="0">
                <a:ea typeface="ＭＳ Ｐゴシック" charset="0"/>
              </a:rPr>
              <a:t>Venture capital firms </a:t>
            </a:r>
            <a:r>
              <a:rPr lang="en-US" sz="1800" dirty="0" smtClean="0">
                <a:ea typeface="ＭＳ Ｐゴシック" charset="0"/>
              </a:rPr>
              <a:t>invest funds they manage for other investors</a:t>
            </a:r>
          </a:p>
          <a:p>
            <a:pPr lvl="1" eaLnBrk="1" hangingPunct="1">
              <a:defRPr/>
            </a:pPr>
            <a:r>
              <a:rPr lang="en-US" sz="2000" dirty="0" smtClean="0">
                <a:ea typeface="ＭＳ Ｐゴシック" charset="0"/>
              </a:rPr>
              <a:t>Strategic partners</a:t>
            </a:r>
          </a:p>
          <a:p>
            <a:pPr eaLnBrk="1" hangingPunct="1">
              <a:defRPr/>
            </a:pPr>
            <a:r>
              <a:rPr lang="en-US" sz="2400" dirty="0" smtClean="0">
                <a:ea typeface="+mn-ea"/>
                <a:cs typeface="+mn-cs"/>
              </a:rPr>
              <a:t>Crowdfunding</a:t>
            </a:r>
          </a:p>
          <a:p>
            <a:pPr lvl="1" eaLnBrk="1" hangingPunct="1">
              <a:defRPr/>
            </a:pPr>
            <a:r>
              <a:rPr lang="en-US" sz="2000" dirty="0" smtClean="0">
                <a:ea typeface="ＭＳ Ｐゴシック" charset="0"/>
              </a:rPr>
              <a:t>Using internet to allow individuals to contribute to new ventures</a:t>
            </a:r>
          </a:p>
          <a:p>
            <a:pPr lvl="1" eaLnBrk="1" hangingPunct="1">
              <a:defRPr/>
            </a:pPr>
            <a:endParaRPr lang="en-US" sz="2400" dirty="0" smtClean="0">
              <a:ea typeface="ＭＳ Ｐゴシック" charset="0"/>
            </a:endParaRPr>
          </a:p>
          <a:p>
            <a:pPr eaLnBrk="1" hangingPunct="1">
              <a:defRPr/>
            </a:pPr>
            <a:endParaRPr lang="en-US" sz="3200" dirty="0" smtClean="0">
              <a:ea typeface="+mn-ea"/>
              <a:cs typeface="+mn-cs"/>
            </a:endParaRPr>
          </a:p>
          <a:p>
            <a:pPr eaLnBrk="1" hangingPunct="1">
              <a:defRPr/>
            </a:pPr>
            <a:endParaRPr lang="en-US" sz="3200" dirty="0" smtClean="0">
              <a:ea typeface="+mn-ea"/>
              <a:cs typeface="+mn-cs"/>
            </a:endParaRPr>
          </a:p>
          <a:p>
            <a:pPr eaLnBrk="1" hangingPunct="1">
              <a:defRPr/>
            </a:pPr>
            <a:endParaRPr lang="en-US" sz="3200" dirty="0" smtClean="0">
              <a:ea typeface="+mn-ea"/>
              <a:cs typeface="+mn-cs"/>
            </a:endParaRPr>
          </a:p>
          <a:p>
            <a:pPr eaLnBrk="1" hangingPunct="1">
              <a:defRPr/>
            </a:pPr>
            <a:endParaRPr lang="en-US" sz="3200" dirty="0" smtClean="0">
              <a:ea typeface="+mn-ea"/>
              <a:cs typeface="+mn-cs"/>
            </a:endParaRPr>
          </a:p>
        </p:txBody>
      </p:sp>
      <p:sp>
        <p:nvSpPr>
          <p:cNvPr id="37892"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378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EB04AAB8-E3EF-446C-8786-ECD826166058}" type="slidenum">
              <a:rPr lang="en-US" altLang="en-US" sz="1200">
                <a:solidFill>
                  <a:srgbClr val="1D5478"/>
                </a:solidFill>
                <a:latin typeface="Georgia" pitchFamily="18" charset="0"/>
              </a:rPr>
              <a:pPr/>
              <a:t>12</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533400"/>
            <a:ext cx="9144000" cy="1323975"/>
          </a:xfrm>
        </p:spPr>
        <p:txBody>
          <a:bodyPr/>
          <a:lstStyle/>
          <a:p>
            <a:pPr eaLnBrk="1" hangingPunct="1">
              <a:defRPr/>
            </a:pPr>
            <a:r>
              <a:rPr lang="en-US" dirty="0" smtClean="0">
                <a:ea typeface="+mj-ea"/>
                <a:cs typeface="+mj-cs"/>
              </a:rPr>
              <a:t>Categorizing E-commerce</a:t>
            </a:r>
            <a:br>
              <a:rPr lang="en-US" dirty="0" smtClean="0">
                <a:ea typeface="+mj-ea"/>
                <a:cs typeface="+mj-cs"/>
              </a:rPr>
            </a:br>
            <a:r>
              <a:rPr lang="en-US" dirty="0" smtClean="0">
                <a:ea typeface="+mj-ea"/>
                <a:cs typeface="+mj-cs"/>
              </a:rPr>
              <a:t>Business Models</a:t>
            </a:r>
          </a:p>
        </p:txBody>
      </p:sp>
      <p:sp>
        <p:nvSpPr>
          <p:cNvPr id="26629" name="Rectangle 3"/>
          <p:cNvSpPr>
            <a:spLocks noGrp="1" noChangeArrowheads="1"/>
          </p:cNvSpPr>
          <p:nvPr>
            <p:ph idx="1"/>
          </p:nvPr>
        </p:nvSpPr>
        <p:spPr>
          <a:xfrm>
            <a:off x="457200" y="1828800"/>
            <a:ext cx="8229600" cy="4495800"/>
          </a:xfrm>
        </p:spPr>
        <p:txBody>
          <a:bodyPr/>
          <a:lstStyle/>
          <a:p>
            <a:pPr eaLnBrk="1" hangingPunct="1">
              <a:defRPr/>
            </a:pPr>
            <a:r>
              <a:rPr lang="en-US" sz="3200" dirty="0" smtClean="0">
                <a:ea typeface="+mn-ea"/>
                <a:cs typeface="+mn-cs"/>
              </a:rPr>
              <a:t>categorizes based on:</a:t>
            </a:r>
          </a:p>
          <a:p>
            <a:pPr lvl="1" eaLnBrk="1" hangingPunct="1">
              <a:defRPr/>
            </a:pPr>
            <a:r>
              <a:rPr lang="en-US" sz="2400" dirty="0" smtClean="0">
                <a:ea typeface="ＭＳ Ｐゴシック" charset="0"/>
              </a:rPr>
              <a:t>E-commerce sectors (B2B, and B2C) </a:t>
            </a:r>
          </a:p>
          <a:p>
            <a:pPr lvl="1" eaLnBrk="1" hangingPunct="1">
              <a:defRPr/>
            </a:pPr>
            <a:r>
              <a:rPr lang="en-US" sz="2400" dirty="0" smtClean="0">
                <a:ea typeface="ＭＳ Ｐゴシック" charset="0"/>
              </a:rPr>
              <a:t>E-commerce technology (e.g., m-commerce)</a:t>
            </a:r>
          </a:p>
          <a:p>
            <a:pPr eaLnBrk="1" hangingPunct="1">
              <a:defRPr/>
            </a:pPr>
            <a:r>
              <a:rPr lang="en-US" sz="3200" dirty="0" smtClean="0">
                <a:ea typeface="+mn-ea"/>
                <a:cs typeface="+mn-cs"/>
              </a:rPr>
              <a:t>Similar business models appear in more than one sector</a:t>
            </a:r>
          </a:p>
          <a:p>
            <a:pPr eaLnBrk="1" hangingPunct="1">
              <a:defRPr/>
            </a:pPr>
            <a:r>
              <a:rPr lang="en-US" sz="3200" dirty="0" smtClean="0">
                <a:ea typeface="+mn-ea"/>
                <a:cs typeface="+mn-cs"/>
              </a:rPr>
              <a:t>Some companies use multiple business models (e.g., eBay, Amazon)</a:t>
            </a:r>
          </a:p>
        </p:txBody>
      </p:sp>
      <p:sp>
        <p:nvSpPr>
          <p:cNvPr id="41988"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4198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5A54B48F-5203-4158-8594-F05CAC149792}" type="slidenum">
              <a:rPr lang="en-US" altLang="en-US" sz="1200">
                <a:solidFill>
                  <a:srgbClr val="1D5478"/>
                </a:solidFill>
                <a:latin typeface="Georgia" pitchFamily="18" charset="0"/>
              </a:rPr>
              <a:pPr/>
              <a:t>13</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533400"/>
            <a:ext cx="8229600" cy="646973"/>
          </a:xfrm>
        </p:spPr>
        <p:txBody>
          <a:bodyPr/>
          <a:lstStyle/>
          <a:p>
            <a:pPr lvl="1" eaLnBrk="1" hangingPunct="1">
              <a:defRPr/>
            </a:pPr>
            <a:r>
              <a:rPr lang="en-US" dirty="0">
                <a:solidFill>
                  <a:schemeClr val="accent4"/>
                </a:solidFill>
                <a:latin typeface="+mj-lt"/>
                <a:ea typeface="+mj-ea"/>
                <a:cs typeface="+mj-cs"/>
              </a:rPr>
              <a:t>B2C Business </a:t>
            </a:r>
            <a:r>
              <a:rPr lang="en-US" dirty="0" smtClean="0">
                <a:solidFill>
                  <a:schemeClr val="accent4"/>
                </a:solidFill>
                <a:latin typeface="+mj-lt"/>
                <a:ea typeface="+mj-ea"/>
                <a:cs typeface="+mj-cs"/>
              </a:rPr>
              <a:t>Models</a:t>
            </a:r>
            <a:endParaRPr lang="en-US" dirty="0" smtClean="0">
              <a:ea typeface="+mj-ea"/>
              <a:cs typeface="+mj-cs"/>
            </a:endParaRPr>
          </a:p>
        </p:txBody>
      </p:sp>
      <p:sp>
        <p:nvSpPr>
          <p:cNvPr id="3" name="Content Placeholder 2"/>
          <p:cNvSpPr>
            <a:spLocks noGrp="1"/>
          </p:cNvSpPr>
          <p:nvPr>
            <p:ph idx="1"/>
          </p:nvPr>
        </p:nvSpPr>
        <p:spPr>
          <a:xfrm>
            <a:off x="457200" y="1219200"/>
            <a:ext cx="8229600" cy="5181600"/>
          </a:xfrm>
        </p:spPr>
        <p:txBody>
          <a:bodyPr/>
          <a:lstStyle/>
          <a:p>
            <a:pPr algn="just" eaLnBrk="1" hangingPunct="1">
              <a:defRPr/>
            </a:pPr>
            <a:r>
              <a:rPr lang="en-US" sz="2000" b="0" dirty="0"/>
              <a:t>The </a:t>
            </a:r>
            <a:r>
              <a:rPr lang="en-US" sz="2000" b="0" dirty="0" smtClean="0"/>
              <a:t>B2C (</a:t>
            </a:r>
            <a:r>
              <a:rPr lang="en-US" sz="2000" dirty="0"/>
              <a:t>Business To </a:t>
            </a:r>
            <a:r>
              <a:rPr lang="en-US" sz="2000" dirty="0" smtClean="0"/>
              <a:t>Consumer</a:t>
            </a:r>
            <a:r>
              <a:rPr lang="en-US" sz="2000" b="0" dirty="0" smtClean="0"/>
              <a:t>) </a:t>
            </a:r>
            <a:r>
              <a:rPr lang="en-US" sz="2000" b="0" dirty="0"/>
              <a:t>sector is what most people think of when they imagine an ecommerce business. This is the deepest </a:t>
            </a:r>
            <a:r>
              <a:rPr lang="en-US" sz="2000" b="0" dirty="0" smtClean="0"/>
              <a:t>market. </a:t>
            </a:r>
            <a:r>
              <a:rPr lang="en-US" sz="2000" b="0" dirty="0"/>
              <a:t>B2C sales are the traditional retail model, where a business sells to individuals, but business is conducted online as opposed to in a physical store.</a:t>
            </a:r>
            <a:endParaRPr lang="en-US" sz="2000" dirty="0">
              <a:ea typeface="+mn-ea"/>
              <a:cs typeface="+mn-cs"/>
            </a:endParaRPr>
          </a:p>
        </p:txBody>
      </p:sp>
      <p:sp>
        <p:nvSpPr>
          <p:cNvPr id="440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440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244026F8-C599-4AB6-A526-7F3ACF794E88}" type="slidenum">
              <a:rPr lang="en-US" altLang="en-US" sz="1200">
                <a:solidFill>
                  <a:srgbClr val="1D5478"/>
                </a:solidFill>
                <a:latin typeface="Georgia" pitchFamily="18" charset="0"/>
              </a:rPr>
              <a:pPr/>
              <a:t>14</a:t>
            </a:fld>
            <a:endParaRPr lang="en-US" altLang="en-US" sz="1200">
              <a:solidFill>
                <a:srgbClr val="1D5478"/>
              </a:solidFill>
              <a:latin typeface="Georgia"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048000"/>
            <a:ext cx="7010400" cy="32766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57200" y="533400"/>
            <a:ext cx="8229600" cy="646973"/>
          </a:xfrm>
        </p:spPr>
        <p:txBody>
          <a:bodyPr/>
          <a:lstStyle/>
          <a:p>
            <a:pPr lvl="1" eaLnBrk="1" hangingPunct="1">
              <a:defRPr/>
            </a:pPr>
            <a:r>
              <a:rPr lang="en-US" dirty="0">
                <a:solidFill>
                  <a:schemeClr val="accent4"/>
                </a:solidFill>
                <a:latin typeface="+mj-lt"/>
                <a:ea typeface="+mj-ea"/>
                <a:cs typeface="+mj-cs"/>
              </a:rPr>
              <a:t>B2C Business </a:t>
            </a:r>
            <a:r>
              <a:rPr lang="en-US" dirty="0" smtClean="0">
                <a:solidFill>
                  <a:schemeClr val="accent4"/>
                </a:solidFill>
                <a:latin typeface="+mj-lt"/>
                <a:ea typeface="+mj-ea"/>
                <a:cs typeface="+mj-cs"/>
              </a:rPr>
              <a:t>Models</a:t>
            </a:r>
            <a:endParaRPr lang="en-US" dirty="0" smtClean="0">
              <a:ea typeface="+mj-ea"/>
              <a:cs typeface="+mj-cs"/>
            </a:endParaRPr>
          </a:p>
        </p:txBody>
      </p:sp>
      <p:sp>
        <p:nvSpPr>
          <p:cNvPr id="3" name="Content Placeholder 2"/>
          <p:cNvSpPr>
            <a:spLocks noGrp="1"/>
          </p:cNvSpPr>
          <p:nvPr>
            <p:ph idx="1"/>
          </p:nvPr>
        </p:nvSpPr>
        <p:spPr>
          <a:xfrm>
            <a:off x="457200" y="1219200"/>
            <a:ext cx="8229600" cy="5181600"/>
          </a:xfrm>
        </p:spPr>
        <p:txBody>
          <a:bodyPr/>
          <a:lstStyle/>
          <a:p>
            <a:pPr eaLnBrk="1" hangingPunct="1">
              <a:defRPr/>
            </a:pPr>
            <a:r>
              <a:rPr lang="en-US" sz="3200" dirty="0" smtClean="0">
                <a:ea typeface="+mn-ea"/>
                <a:cs typeface="+mn-cs"/>
              </a:rPr>
              <a:t>E-tailer</a:t>
            </a:r>
          </a:p>
          <a:p>
            <a:pPr eaLnBrk="1" hangingPunct="1">
              <a:defRPr/>
            </a:pPr>
            <a:r>
              <a:rPr lang="en-US" sz="3200" dirty="0" smtClean="0">
                <a:ea typeface="+mn-ea"/>
                <a:cs typeface="+mn-cs"/>
              </a:rPr>
              <a:t>Community providers create communities for like minded people </a:t>
            </a:r>
            <a:r>
              <a:rPr lang="en-US" sz="2000" dirty="0" smtClean="0">
                <a:ea typeface="+mn-ea"/>
                <a:cs typeface="+mn-cs"/>
              </a:rPr>
              <a:t>(social networks </a:t>
            </a:r>
            <a:r>
              <a:rPr lang="en-US" sz="2000" dirty="0" err="1" smtClean="0">
                <a:ea typeface="+mn-ea"/>
                <a:cs typeface="+mn-cs"/>
              </a:rPr>
              <a:t>eg</a:t>
            </a:r>
            <a:r>
              <a:rPr lang="en-US" sz="2000" dirty="0" smtClean="0">
                <a:ea typeface="+mn-ea"/>
                <a:cs typeface="+mn-cs"/>
              </a:rPr>
              <a:t>. Facebook) </a:t>
            </a:r>
          </a:p>
          <a:p>
            <a:pPr eaLnBrk="1" hangingPunct="1">
              <a:defRPr/>
            </a:pPr>
            <a:r>
              <a:rPr lang="en-US" sz="3200" dirty="0" smtClean="0">
                <a:ea typeface="+mn-ea"/>
                <a:cs typeface="+mn-cs"/>
              </a:rPr>
              <a:t>Content provider disseminate info </a:t>
            </a:r>
            <a:r>
              <a:rPr lang="en-US" sz="2000" dirty="0" smtClean="0">
                <a:ea typeface="+mn-ea"/>
                <a:cs typeface="+mn-cs"/>
              </a:rPr>
              <a:t>(CNN, ESPN </a:t>
            </a:r>
            <a:r>
              <a:rPr lang="en-US" sz="2000" dirty="0" err="1" smtClean="0">
                <a:ea typeface="+mn-ea"/>
                <a:cs typeface="+mn-cs"/>
              </a:rPr>
              <a:t>etc</a:t>
            </a:r>
            <a:r>
              <a:rPr lang="en-US" sz="2000" dirty="0" smtClean="0">
                <a:ea typeface="+mn-ea"/>
                <a:cs typeface="+mn-cs"/>
              </a:rPr>
              <a:t>)</a:t>
            </a:r>
          </a:p>
          <a:p>
            <a:pPr eaLnBrk="1" hangingPunct="1">
              <a:defRPr/>
            </a:pPr>
            <a:r>
              <a:rPr lang="en-US" sz="3200" dirty="0" smtClean="0">
                <a:ea typeface="+mn-ea"/>
                <a:cs typeface="+mn-cs"/>
              </a:rPr>
              <a:t>Portal enable searching to provide info </a:t>
            </a:r>
            <a:r>
              <a:rPr lang="en-US" sz="2000" dirty="0" smtClean="0">
                <a:ea typeface="+mn-ea"/>
                <a:cs typeface="+mn-cs"/>
              </a:rPr>
              <a:t>(Yahoo, Google)</a:t>
            </a:r>
          </a:p>
          <a:p>
            <a:pPr eaLnBrk="1" hangingPunct="1">
              <a:defRPr/>
            </a:pPr>
            <a:r>
              <a:rPr lang="en-US" sz="3200" dirty="0" smtClean="0">
                <a:ea typeface="+mn-ea"/>
                <a:cs typeface="+mn-cs"/>
              </a:rPr>
              <a:t>Transaction broker </a:t>
            </a:r>
            <a:r>
              <a:rPr lang="en-US" sz="2000" dirty="0" smtClean="0">
                <a:ea typeface="+mn-ea"/>
                <a:cs typeface="+mn-cs"/>
              </a:rPr>
              <a:t>(E*TRADE, Hotels.com, Travelocity)</a:t>
            </a:r>
          </a:p>
          <a:p>
            <a:pPr eaLnBrk="1" hangingPunct="1">
              <a:defRPr/>
            </a:pPr>
            <a:r>
              <a:rPr lang="en-US" sz="3200" dirty="0" smtClean="0">
                <a:ea typeface="+mn-ea"/>
                <a:cs typeface="+mn-cs"/>
              </a:rPr>
              <a:t>Market creator creates market spaces </a:t>
            </a:r>
            <a:r>
              <a:rPr lang="en-US" sz="2000" dirty="0" smtClean="0">
                <a:ea typeface="+mn-ea"/>
                <a:cs typeface="+mn-cs"/>
              </a:rPr>
              <a:t>(</a:t>
            </a:r>
            <a:r>
              <a:rPr lang="en-US" sz="2000" dirty="0" err="1" smtClean="0">
                <a:ea typeface="+mn-ea"/>
                <a:cs typeface="+mn-cs"/>
              </a:rPr>
              <a:t>Ebay</a:t>
            </a:r>
            <a:r>
              <a:rPr lang="en-US" sz="2000" dirty="0" smtClean="0">
                <a:ea typeface="+mn-ea"/>
                <a:cs typeface="+mn-cs"/>
              </a:rPr>
              <a:t>, Amazon)</a:t>
            </a:r>
          </a:p>
          <a:p>
            <a:pPr eaLnBrk="1" hangingPunct="1">
              <a:defRPr/>
            </a:pPr>
            <a:r>
              <a:rPr lang="en-US" sz="3200" dirty="0" smtClean="0">
                <a:ea typeface="+mn-ea"/>
                <a:cs typeface="+mn-cs"/>
              </a:rPr>
              <a:t>Service provider </a:t>
            </a:r>
            <a:r>
              <a:rPr lang="en-US" sz="2000" dirty="0" smtClean="0">
                <a:ea typeface="+mn-ea"/>
                <a:cs typeface="+mn-cs"/>
              </a:rPr>
              <a:t>(Gmail, Verizon, PayPal, VisaNow.com)</a:t>
            </a:r>
            <a:endParaRPr lang="en-US" sz="2000" dirty="0">
              <a:ea typeface="+mn-ea"/>
              <a:cs typeface="+mn-cs"/>
            </a:endParaRPr>
          </a:p>
        </p:txBody>
      </p:sp>
      <p:sp>
        <p:nvSpPr>
          <p:cNvPr id="4403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4403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244026F8-C599-4AB6-A526-7F3ACF794E88}" type="slidenum">
              <a:rPr lang="en-US" altLang="en-US" sz="1200">
                <a:solidFill>
                  <a:srgbClr val="1D5478"/>
                </a:solidFill>
                <a:latin typeface="Georgia" pitchFamily="18" charset="0"/>
              </a:rPr>
              <a:pPr/>
              <a:t>15</a:t>
            </a:fld>
            <a:endParaRPr lang="en-US" altLang="en-US" sz="1200">
              <a:solidFill>
                <a:srgbClr val="1D5478"/>
              </a:solidFill>
              <a:latin typeface="Georgia" pitchFamily="18" charset="0"/>
            </a:endParaRPr>
          </a:p>
        </p:txBody>
      </p:sp>
    </p:spTree>
    <p:extLst>
      <p:ext uri="{BB962C8B-B14F-4D97-AF65-F5344CB8AC3E}">
        <p14:creationId xmlns:p14="http://schemas.microsoft.com/office/powerpoint/2010/main" val="8008871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B2C Models: E-tailer</a:t>
            </a:r>
          </a:p>
        </p:txBody>
      </p:sp>
      <p:sp>
        <p:nvSpPr>
          <p:cNvPr id="28677" name="Rectangle 3"/>
          <p:cNvSpPr>
            <a:spLocks noGrp="1" noChangeArrowheads="1"/>
          </p:cNvSpPr>
          <p:nvPr>
            <p:ph idx="1"/>
          </p:nvPr>
        </p:nvSpPr>
        <p:spPr>
          <a:xfrm>
            <a:off x="457200" y="1241425"/>
            <a:ext cx="8534400" cy="5159375"/>
          </a:xfrm>
        </p:spPr>
        <p:txBody>
          <a:bodyPr/>
          <a:lstStyle/>
          <a:p>
            <a:pPr eaLnBrk="1" hangingPunct="1">
              <a:defRPr/>
            </a:pPr>
            <a:r>
              <a:rPr lang="en-US" sz="3200" dirty="0" smtClean="0">
                <a:ea typeface="+mn-ea"/>
                <a:cs typeface="+mn-cs"/>
              </a:rPr>
              <a:t>Online version of traditional retailer </a:t>
            </a:r>
            <a:r>
              <a:rPr lang="en-US" sz="1800" dirty="0" smtClean="0">
                <a:ea typeface="+mn-ea"/>
                <a:cs typeface="+mn-cs"/>
              </a:rPr>
              <a:t>(Amazon, </a:t>
            </a:r>
            <a:r>
              <a:rPr lang="en-US" sz="1800" dirty="0" err="1" smtClean="0">
                <a:ea typeface="+mn-ea"/>
                <a:cs typeface="+mn-cs"/>
              </a:rPr>
              <a:t>Walmart</a:t>
            </a:r>
            <a:r>
              <a:rPr lang="en-US" sz="1800" dirty="0" smtClean="0">
                <a:ea typeface="+mn-ea"/>
                <a:cs typeface="+mn-cs"/>
              </a:rPr>
              <a:t>, Macys)</a:t>
            </a:r>
          </a:p>
          <a:p>
            <a:pPr eaLnBrk="1" hangingPunct="1">
              <a:defRPr/>
            </a:pPr>
            <a:r>
              <a:rPr lang="en-US" sz="3200" dirty="0" smtClean="0">
                <a:ea typeface="+mn-ea"/>
                <a:cs typeface="+mn-cs"/>
              </a:rPr>
              <a:t>Revenue model: Sales</a:t>
            </a:r>
          </a:p>
          <a:p>
            <a:pPr eaLnBrk="1" hangingPunct="1">
              <a:defRPr/>
            </a:pPr>
            <a:r>
              <a:rPr lang="en-US" sz="3200" dirty="0" smtClean="0">
                <a:ea typeface="+mn-ea"/>
                <a:cs typeface="+mn-cs"/>
              </a:rPr>
              <a:t>Variations:</a:t>
            </a:r>
          </a:p>
          <a:p>
            <a:pPr lvl="1" eaLnBrk="1" hangingPunct="1">
              <a:defRPr/>
            </a:pPr>
            <a:r>
              <a:rPr lang="en-US" sz="2400" dirty="0" smtClean="0">
                <a:ea typeface="ＭＳ Ｐゴシック" charset="0"/>
              </a:rPr>
              <a:t>Virtual merchant : </a:t>
            </a:r>
            <a:r>
              <a:rPr lang="en-US" sz="1800" dirty="0" smtClean="0">
                <a:ea typeface="ＭＳ Ｐゴシック" charset="0"/>
              </a:rPr>
              <a:t>Operates </a:t>
            </a:r>
            <a:r>
              <a:rPr lang="en-US" sz="1800" dirty="0"/>
              <a:t>without any ties to physical locations</a:t>
            </a:r>
            <a:r>
              <a:rPr lang="en-US" sz="2400" dirty="0" smtClean="0">
                <a:ea typeface="ＭＳ Ｐゴシック" charset="0"/>
              </a:rPr>
              <a:t> </a:t>
            </a:r>
            <a:r>
              <a:rPr lang="en-US" sz="1800" dirty="0" smtClean="0">
                <a:ea typeface="ＭＳ Ｐゴシック" charset="0"/>
              </a:rPr>
              <a:t>(online bank, Amazon, )</a:t>
            </a:r>
          </a:p>
          <a:p>
            <a:pPr lvl="1" eaLnBrk="1" hangingPunct="1">
              <a:defRPr/>
            </a:pPr>
            <a:r>
              <a:rPr lang="en-US" sz="2400" dirty="0" smtClean="0">
                <a:ea typeface="ＭＳ Ｐゴシック" charset="0"/>
              </a:rPr>
              <a:t>Catalog merchant: </a:t>
            </a:r>
            <a:r>
              <a:rPr lang="en-US" sz="1800" dirty="0">
                <a:ea typeface="ＭＳ Ｐゴシック" charset="0"/>
              </a:rPr>
              <a:t>Operates both Physical and online </a:t>
            </a:r>
            <a:r>
              <a:rPr lang="en-US" sz="1800" dirty="0" smtClean="0">
                <a:ea typeface="ＭＳ Ｐゴシック" charset="0"/>
              </a:rPr>
              <a:t>(home shopping network) </a:t>
            </a:r>
          </a:p>
          <a:p>
            <a:pPr lvl="2" eaLnBrk="1" hangingPunct="1">
              <a:defRPr/>
            </a:pPr>
            <a:r>
              <a:rPr lang="en-US" sz="1800" dirty="0" smtClean="0">
                <a:ea typeface="ＭＳ Ｐゴシック" charset="0"/>
              </a:rPr>
              <a:t>Sells large variety of household and personal products </a:t>
            </a:r>
          </a:p>
          <a:p>
            <a:pPr lvl="2" eaLnBrk="1" hangingPunct="1">
              <a:defRPr/>
            </a:pPr>
            <a:r>
              <a:rPr lang="en-US" sz="1800" dirty="0" smtClean="0">
                <a:ea typeface="ＭＳ Ｐゴシック" charset="0"/>
              </a:rPr>
              <a:t>Bricks-and-clicks</a:t>
            </a:r>
          </a:p>
          <a:p>
            <a:pPr lvl="1" eaLnBrk="1" hangingPunct="1">
              <a:defRPr/>
            </a:pPr>
            <a:r>
              <a:rPr lang="en-US" sz="2400" dirty="0" smtClean="0">
                <a:ea typeface="ＭＳ Ｐゴシック" charset="0"/>
              </a:rPr>
              <a:t>Manufacturer-direct </a:t>
            </a:r>
          </a:p>
          <a:p>
            <a:pPr eaLnBrk="1" hangingPunct="1">
              <a:defRPr/>
            </a:pPr>
            <a:r>
              <a:rPr lang="en-US" sz="3200" dirty="0" smtClean="0">
                <a:ea typeface="+mn-ea"/>
                <a:cs typeface="+mn-cs"/>
              </a:rPr>
              <a:t>Low barriers to entry</a:t>
            </a:r>
          </a:p>
        </p:txBody>
      </p:sp>
      <p:sp>
        <p:nvSpPr>
          <p:cNvPr id="45060"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4506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2C326E57-193B-4AA1-93A0-65578C6C5941}" type="slidenum">
              <a:rPr lang="en-US" altLang="en-US" sz="1200">
                <a:solidFill>
                  <a:srgbClr val="1D5478"/>
                </a:solidFill>
                <a:latin typeface="Georgia" pitchFamily="18" charset="0"/>
              </a:rPr>
              <a:pPr/>
              <a:t>16</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B2C  Models: Community Provider</a:t>
            </a:r>
          </a:p>
        </p:txBody>
      </p:sp>
      <p:sp>
        <p:nvSpPr>
          <p:cNvPr id="33797" name="Rectangle 3"/>
          <p:cNvSpPr>
            <a:spLocks noGrp="1" noChangeArrowheads="1"/>
          </p:cNvSpPr>
          <p:nvPr>
            <p:ph idx="1"/>
          </p:nvPr>
        </p:nvSpPr>
        <p:spPr/>
        <p:txBody>
          <a:bodyPr/>
          <a:lstStyle/>
          <a:p>
            <a:pPr eaLnBrk="1" hangingPunct="1">
              <a:defRPr/>
            </a:pPr>
            <a:r>
              <a:rPr lang="en-US" sz="3200" dirty="0" smtClean="0">
                <a:ea typeface="+mn-ea"/>
                <a:cs typeface="+mn-cs"/>
              </a:rPr>
              <a:t>Provide online environment</a:t>
            </a:r>
            <a:r>
              <a:rPr lang="en-US" dirty="0" smtClean="0">
                <a:ea typeface="+mn-ea"/>
                <a:cs typeface="+mn-cs"/>
              </a:rPr>
              <a:t> </a:t>
            </a:r>
            <a:r>
              <a:rPr lang="en-US" sz="2000" dirty="0" smtClean="0">
                <a:ea typeface="+mn-ea"/>
                <a:cs typeface="+mn-cs"/>
              </a:rPr>
              <a:t>(social network)</a:t>
            </a:r>
            <a:r>
              <a:rPr lang="en-US" dirty="0" smtClean="0">
                <a:ea typeface="+mn-ea"/>
                <a:cs typeface="+mn-cs"/>
              </a:rPr>
              <a:t> </a:t>
            </a:r>
            <a:r>
              <a:rPr lang="en-US" sz="3200" dirty="0" smtClean="0">
                <a:ea typeface="+mn-ea"/>
                <a:cs typeface="+mn-cs"/>
              </a:rPr>
              <a:t>where people with similar interests can transact, share content, and communicate </a:t>
            </a:r>
          </a:p>
          <a:p>
            <a:pPr lvl="1" eaLnBrk="1" hangingPunct="1">
              <a:defRPr/>
            </a:pPr>
            <a:r>
              <a:rPr lang="en-US" dirty="0" smtClean="0">
                <a:ea typeface="ＭＳ Ｐゴシック" charset="0"/>
              </a:rPr>
              <a:t>Examples: Facebook, LinkedIn, Twitter, Pinterest</a:t>
            </a:r>
          </a:p>
          <a:p>
            <a:pPr eaLnBrk="1" hangingPunct="1">
              <a:defRPr/>
            </a:pPr>
            <a:r>
              <a:rPr lang="en-US" sz="3200" dirty="0" smtClean="0">
                <a:ea typeface="+mn-ea"/>
                <a:cs typeface="+mn-cs"/>
              </a:rPr>
              <a:t>Revenue models:</a:t>
            </a:r>
          </a:p>
          <a:p>
            <a:pPr lvl="1" eaLnBrk="1" hangingPunct="1">
              <a:defRPr/>
            </a:pPr>
            <a:r>
              <a:rPr lang="en-US" dirty="0" smtClean="0">
                <a:ea typeface="ＭＳ Ｐゴシック" charset="0"/>
              </a:rPr>
              <a:t>Typically hybrid, combining advertising, subscriptions, sales, transaction fees, and so on </a:t>
            </a:r>
          </a:p>
        </p:txBody>
      </p:sp>
      <p:sp>
        <p:nvSpPr>
          <p:cNvPr id="47108"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4710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63C1758F-6F59-4DDF-B552-56EDD476DA45}" type="slidenum">
              <a:rPr lang="en-US" altLang="en-US" sz="1200">
                <a:solidFill>
                  <a:srgbClr val="1D5478"/>
                </a:solidFill>
                <a:latin typeface="Georgia" pitchFamily="18" charset="0"/>
              </a:rPr>
              <a:pPr/>
              <a:t>17</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B2C Models: Content Provider</a:t>
            </a:r>
          </a:p>
        </p:txBody>
      </p:sp>
      <p:sp>
        <p:nvSpPr>
          <p:cNvPr id="29701" name="Rectangle 3"/>
          <p:cNvSpPr>
            <a:spLocks noGrp="1" noChangeArrowheads="1"/>
          </p:cNvSpPr>
          <p:nvPr>
            <p:ph idx="1"/>
          </p:nvPr>
        </p:nvSpPr>
        <p:spPr>
          <a:xfrm>
            <a:off x="304800" y="1371600"/>
            <a:ext cx="8686800" cy="5410200"/>
          </a:xfrm>
        </p:spPr>
        <p:txBody>
          <a:bodyPr/>
          <a:lstStyle/>
          <a:p>
            <a:pPr eaLnBrk="1" hangingPunct="1">
              <a:defRPr/>
            </a:pPr>
            <a:r>
              <a:rPr lang="en-US" sz="2400" dirty="0" smtClean="0">
                <a:ea typeface="+mn-ea"/>
                <a:cs typeface="+mn-cs"/>
              </a:rPr>
              <a:t>Digital content on the Web:</a:t>
            </a:r>
          </a:p>
          <a:p>
            <a:pPr lvl="1" eaLnBrk="1" hangingPunct="1">
              <a:defRPr/>
            </a:pPr>
            <a:r>
              <a:rPr lang="en-US" sz="1800" dirty="0" smtClean="0">
                <a:ea typeface="ＭＳ Ｐゴシック" charset="0"/>
              </a:rPr>
              <a:t>News, music, video, text, artwork</a:t>
            </a:r>
          </a:p>
          <a:p>
            <a:pPr eaLnBrk="1" hangingPunct="1">
              <a:defRPr/>
            </a:pPr>
            <a:r>
              <a:rPr lang="en-US" sz="2400" dirty="0" smtClean="0">
                <a:ea typeface="+mn-ea"/>
                <a:cs typeface="+mn-cs"/>
              </a:rPr>
              <a:t>Revenue models: </a:t>
            </a:r>
          </a:p>
          <a:p>
            <a:pPr lvl="1" algn="just" eaLnBrk="1" hangingPunct="1">
              <a:defRPr/>
            </a:pPr>
            <a:r>
              <a:rPr lang="en-US" sz="1800" dirty="0" smtClean="0">
                <a:ea typeface="ＭＳ Ｐゴシック" charset="0"/>
              </a:rPr>
              <a:t>Subscription; pay per download (micropayment); advertising; affiliate referral </a:t>
            </a:r>
          </a:p>
          <a:p>
            <a:pPr eaLnBrk="1" hangingPunct="1">
              <a:defRPr/>
            </a:pPr>
            <a:r>
              <a:rPr lang="en-US" sz="2400" dirty="0" smtClean="0">
                <a:ea typeface="+mn-ea"/>
                <a:cs typeface="+mn-cs"/>
              </a:rPr>
              <a:t>Variations:</a:t>
            </a:r>
          </a:p>
          <a:p>
            <a:pPr lvl="1" algn="just" eaLnBrk="1" hangingPunct="1">
              <a:defRPr/>
            </a:pPr>
            <a:r>
              <a:rPr lang="en-US" sz="1800" dirty="0" smtClean="0">
                <a:ea typeface="ＭＳ Ｐゴシック" charset="0"/>
              </a:rPr>
              <a:t>Syndication- firm does not own material just distributes it </a:t>
            </a:r>
            <a:r>
              <a:rPr lang="en-US" sz="1600" dirty="0" smtClean="0">
                <a:ea typeface="ＭＳ Ｐゴシック" charset="0"/>
              </a:rPr>
              <a:t>(newspaper </a:t>
            </a:r>
            <a:r>
              <a:rPr lang="en-US" sz="1600" dirty="0" smtClean="0"/>
              <a:t>horoscopes </a:t>
            </a:r>
            <a:r>
              <a:rPr lang="en-US" sz="1600" dirty="0"/>
              <a:t>and crossword puzzles are </a:t>
            </a:r>
            <a:r>
              <a:rPr lang="en-US" sz="1600" b="1" dirty="0" smtClean="0"/>
              <a:t>syndicated</a:t>
            </a:r>
            <a:r>
              <a:rPr lang="en-US" sz="1600" dirty="0" smtClean="0"/>
              <a:t> content)</a:t>
            </a:r>
            <a:endParaRPr lang="en-US" sz="1600" dirty="0" smtClean="0">
              <a:ea typeface="ＭＳ Ｐゴシック" charset="0"/>
            </a:endParaRPr>
          </a:p>
          <a:p>
            <a:pPr lvl="1" eaLnBrk="1" hangingPunct="1">
              <a:defRPr/>
            </a:pPr>
            <a:r>
              <a:rPr lang="en-US" sz="1800" dirty="0" smtClean="0">
                <a:ea typeface="ＭＳ Ｐゴシック" charset="0"/>
              </a:rPr>
              <a:t>Web aggregators (shopping.com, Travelocity, Priceline) aggregate info and add value to it </a:t>
            </a:r>
          </a:p>
          <a:p>
            <a:pPr lvl="2" algn="just" eaLnBrk="1" hangingPunct="1">
              <a:defRPr/>
            </a:pPr>
            <a:r>
              <a:rPr lang="en-US" sz="1800" dirty="0"/>
              <a:t>For instance, </a:t>
            </a:r>
            <a:r>
              <a:rPr lang="en-US" sz="1800" b="1" dirty="0"/>
              <a:t>shopping.com</a:t>
            </a:r>
            <a:r>
              <a:rPr lang="en-US" sz="1800" dirty="0"/>
              <a:t> collects information on the prices of thousands of goods online, analyzes the information and presents users with tables showing the range of prices and web locations. Shopping.com adds value to content it </a:t>
            </a:r>
            <a:r>
              <a:rPr lang="en-US" sz="1800" b="1" dirty="0"/>
              <a:t>aggregates</a:t>
            </a:r>
            <a:r>
              <a:rPr lang="en-US" sz="1800" dirty="0"/>
              <a:t>, and re-sells this value to </a:t>
            </a:r>
            <a:r>
              <a:rPr lang="en-US" sz="1800" b="1" dirty="0"/>
              <a:t>advertisers</a:t>
            </a:r>
            <a:r>
              <a:rPr lang="en-US" sz="1800" dirty="0"/>
              <a:t> who </a:t>
            </a:r>
            <a:r>
              <a:rPr lang="en-US" sz="1800" b="1" dirty="0"/>
              <a:t>advertise</a:t>
            </a:r>
            <a:r>
              <a:rPr lang="en-US" sz="1800" dirty="0"/>
              <a:t> on its site. </a:t>
            </a:r>
            <a:endParaRPr lang="en-US" sz="1800" dirty="0" smtClean="0">
              <a:ea typeface="ＭＳ Ｐゴシック" charset="0"/>
            </a:endParaRPr>
          </a:p>
        </p:txBody>
      </p:sp>
      <p:sp>
        <p:nvSpPr>
          <p:cNvPr id="49156"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4915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9AF77C1B-6CFE-4B4D-8032-E0BE0B610BF5}" type="slidenum">
              <a:rPr lang="en-US" altLang="en-US" sz="1200">
                <a:solidFill>
                  <a:srgbClr val="1D5478"/>
                </a:solidFill>
                <a:latin typeface="Georgia" pitchFamily="18" charset="0"/>
              </a:rPr>
              <a:pPr/>
              <a:t>18</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B2C Business Models: Portal</a:t>
            </a:r>
          </a:p>
        </p:txBody>
      </p:sp>
      <p:sp>
        <p:nvSpPr>
          <p:cNvPr id="27653" name="Rectangle 3"/>
          <p:cNvSpPr>
            <a:spLocks noGrp="1" noChangeArrowheads="1"/>
          </p:cNvSpPr>
          <p:nvPr>
            <p:ph idx="1"/>
          </p:nvPr>
        </p:nvSpPr>
        <p:spPr>
          <a:xfrm>
            <a:off x="228600" y="1143000"/>
            <a:ext cx="8686800" cy="5387975"/>
          </a:xfrm>
        </p:spPr>
        <p:txBody>
          <a:bodyPr/>
          <a:lstStyle/>
          <a:p>
            <a:pPr eaLnBrk="1" hangingPunct="1">
              <a:defRPr/>
            </a:pPr>
            <a:r>
              <a:rPr lang="en-US" sz="2400" dirty="0" smtClean="0">
                <a:ea typeface="+mn-ea"/>
                <a:cs typeface="+mn-cs"/>
              </a:rPr>
              <a:t>Searching capability plus an integrated package of content and services</a:t>
            </a:r>
          </a:p>
          <a:p>
            <a:pPr lvl="1" algn="just" eaLnBrk="1" hangingPunct="1">
              <a:defRPr/>
            </a:pPr>
            <a:r>
              <a:rPr lang="en-US" sz="1800" dirty="0"/>
              <a:t>Portals such as Yahoo, MSN/Windows Live , and AOL offer users powerful web search tools as well as an integrated package of content and services, such as news, email, instant messaging, calendars, shopping, music downloads, video streaming  and more, all in one place. </a:t>
            </a:r>
            <a:endParaRPr lang="en-US" sz="1800" dirty="0" smtClean="0">
              <a:ea typeface="+mn-ea"/>
              <a:cs typeface="+mn-cs"/>
            </a:endParaRPr>
          </a:p>
          <a:p>
            <a:pPr eaLnBrk="1" hangingPunct="1">
              <a:defRPr/>
            </a:pPr>
            <a:r>
              <a:rPr lang="en-US" sz="2400" dirty="0"/>
              <a:t>Portals do not sell anything directly. </a:t>
            </a:r>
            <a:endParaRPr lang="en-US" sz="2400" dirty="0" smtClean="0">
              <a:ea typeface="+mn-ea"/>
              <a:cs typeface="+mn-cs"/>
            </a:endParaRPr>
          </a:p>
          <a:p>
            <a:pPr eaLnBrk="1" hangingPunct="1">
              <a:defRPr/>
            </a:pPr>
            <a:r>
              <a:rPr lang="en-US" sz="2400" dirty="0" smtClean="0">
                <a:ea typeface="+mn-ea"/>
                <a:cs typeface="+mn-cs"/>
              </a:rPr>
              <a:t>Revenue models: </a:t>
            </a:r>
          </a:p>
          <a:p>
            <a:pPr lvl="1" eaLnBrk="1" hangingPunct="1">
              <a:defRPr/>
            </a:pPr>
            <a:r>
              <a:rPr lang="en-US" sz="2400" dirty="0" smtClean="0">
                <a:ea typeface="ＭＳ Ｐゴシック" charset="0"/>
              </a:rPr>
              <a:t>Advertising, referral fees, transaction fees, subscriptions</a:t>
            </a:r>
          </a:p>
          <a:p>
            <a:pPr eaLnBrk="1" hangingPunct="1">
              <a:defRPr/>
            </a:pPr>
            <a:r>
              <a:rPr lang="en-US" sz="2400" dirty="0" smtClean="0">
                <a:ea typeface="+mn-ea"/>
                <a:cs typeface="+mn-cs"/>
              </a:rPr>
              <a:t>Variations: </a:t>
            </a:r>
          </a:p>
          <a:p>
            <a:pPr lvl="1" eaLnBrk="1" hangingPunct="1">
              <a:defRPr/>
            </a:pPr>
            <a:r>
              <a:rPr lang="en-US" sz="2400" dirty="0" smtClean="0">
                <a:ea typeface="ＭＳ Ｐゴシック" charset="0"/>
              </a:rPr>
              <a:t>Horizontal/general </a:t>
            </a:r>
            <a:r>
              <a:rPr lang="en-US" sz="1800" dirty="0" smtClean="0">
                <a:ea typeface="ＭＳ Ｐゴシック" charset="0"/>
              </a:rPr>
              <a:t>includes all internet users</a:t>
            </a:r>
          </a:p>
          <a:p>
            <a:pPr lvl="1" eaLnBrk="1" hangingPunct="1">
              <a:defRPr/>
            </a:pPr>
            <a:r>
              <a:rPr lang="en-US" sz="2400" dirty="0" smtClean="0">
                <a:ea typeface="ＭＳ Ｐゴシック" charset="0"/>
              </a:rPr>
              <a:t>Vertical/specialized (</a:t>
            </a:r>
            <a:r>
              <a:rPr lang="en-US" sz="2400" dirty="0" err="1" smtClean="0">
                <a:ea typeface="ＭＳ Ｐゴシック" charset="0"/>
              </a:rPr>
              <a:t>vortal</a:t>
            </a:r>
            <a:r>
              <a:rPr lang="en-US" sz="2400" dirty="0" smtClean="0">
                <a:ea typeface="ＭＳ Ｐゴシック" charset="0"/>
              </a:rPr>
              <a:t>) </a:t>
            </a:r>
            <a:r>
              <a:rPr lang="en-US" sz="1800" dirty="0"/>
              <a:t>provides a directory of links to information related to a particular </a:t>
            </a:r>
            <a:r>
              <a:rPr lang="en-US" sz="1800" dirty="0" smtClean="0"/>
              <a:t>industry or </a:t>
            </a:r>
            <a:r>
              <a:rPr lang="en-US" sz="1800" dirty="0" smtClean="0">
                <a:ea typeface="ＭＳ Ｐゴシック" charset="0"/>
              </a:rPr>
              <a:t>subject matter</a:t>
            </a:r>
          </a:p>
          <a:p>
            <a:pPr lvl="1" eaLnBrk="1" hangingPunct="1">
              <a:defRPr/>
            </a:pPr>
            <a:r>
              <a:rPr lang="en-US" sz="2400" dirty="0" smtClean="0">
                <a:ea typeface="ＭＳ Ｐゴシック" charset="0"/>
              </a:rPr>
              <a:t>Searching capabilities</a:t>
            </a:r>
          </a:p>
        </p:txBody>
      </p:sp>
      <p:sp>
        <p:nvSpPr>
          <p:cNvPr id="53252"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532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90161844-97E8-4D97-89CA-ED008806E3B7}" type="slidenum">
              <a:rPr lang="en-US" altLang="en-US" sz="1200">
                <a:solidFill>
                  <a:srgbClr val="1D5478"/>
                </a:solidFill>
                <a:latin typeface="Georgia" pitchFamily="18" charset="0"/>
              </a:rPr>
              <a:pPr/>
              <a:t>19</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E-commerce Business Models</a:t>
            </a:r>
          </a:p>
        </p:txBody>
      </p:sp>
      <p:sp>
        <p:nvSpPr>
          <p:cNvPr id="20482" name="Rectangle 3"/>
          <p:cNvSpPr>
            <a:spLocks noGrp="1" noChangeArrowheads="1"/>
          </p:cNvSpPr>
          <p:nvPr>
            <p:ph idx="1"/>
          </p:nvPr>
        </p:nvSpPr>
        <p:spPr>
          <a:xfrm>
            <a:off x="457200" y="1371600"/>
            <a:ext cx="8382000" cy="5029200"/>
          </a:xfrm>
        </p:spPr>
        <p:txBody>
          <a:bodyPr/>
          <a:lstStyle/>
          <a:p>
            <a:pPr eaLnBrk="1" hangingPunct="1">
              <a:buClr>
                <a:srgbClr val="EF6527"/>
              </a:buClr>
              <a:defRPr/>
            </a:pPr>
            <a:r>
              <a:rPr lang="en-US" altLang="en-US" dirty="0" smtClean="0">
                <a:solidFill>
                  <a:srgbClr val="0C0C0C"/>
                </a:solidFill>
              </a:rPr>
              <a:t>Business model</a:t>
            </a:r>
          </a:p>
          <a:p>
            <a:pPr lvl="1" eaLnBrk="1" hangingPunct="1">
              <a:defRPr/>
            </a:pPr>
            <a:r>
              <a:rPr lang="en-US" altLang="en-US" dirty="0" smtClean="0">
                <a:solidFill>
                  <a:srgbClr val="0C0C0C"/>
                </a:solidFill>
              </a:rPr>
              <a:t>Set of planned activities designed to result in a profit in a marketplace</a:t>
            </a:r>
          </a:p>
          <a:p>
            <a:pPr eaLnBrk="1" hangingPunct="1">
              <a:buClr>
                <a:srgbClr val="EF6527"/>
              </a:buClr>
              <a:defRPr/>
            </a:pPr>
            <a:r>
              <a:rPr lang="en-US" altLang="en-US" dirty="0" smtClean="0">
                <a:solidFill>
                  <a:srgbClr val="0C0C0C"/>
                </a:solidFill>
              </a:rPr>
              <a:t>Business plan</a:t>
            </a:r>
          </a:p>
          <a:p>
            <a:pPr lvl="1" eaLnBrk="1" hangingPunct="1">
              <a:defRPr/>
            </a:pPr>
            <a:r>
              <a:rPr lang="en-US" altLang="en-US" dirty="0" smtClean="0">
                <a:solidFill>
                  <a:srgbClr val="0C0C0C"/>
                </a:solidFill>
              </a:rPr>
              <a:t>Describes a firm</a:t>
            </a:r>
            <a:r>
              <a:rPr lang="ja-JP" altLang="en-US" dirty="0" smtClean="0">
                <a:solidFill>
                  <a:srgbClr val="0C0C0C"/>
                </a:solidFill>
              </a:rPr>
              <a:t>’</a:t>
            </a:r>
            <a:r>
              <a:rPr lang="en-US" altLang="ja-JP" dirty="0" smtClean="0">
                <a:solidFill>
                  <a:srgbClr val="0C0C0C"/>
                </a:solidFill>
              </a:rPr>
              <a:t>s business model</a:t>
            </a:r>
          </a:p>
          <a:p>
            <a:pPr eaLnBrk="1" hangingPunct="1">
              <a:buClr>
                <a:srgbClr val="EF6527"/>
              </a:buClr>
              <a:defRPr/>
            </a:pPr>
            <a:r>
              <a:rPr lang="en-US" altLang="en-US" dirty="0" smtClean="0">
                <a:solidFill>
                  <a:srgbClr val="0C0C0C"/>
                </a:solidFill>
              </a:rPr>
              <a:t>E-commerce business model</a:t>
            </a:r>
          </a:p>
          <a:p>
            <a:pPr lvl="1" eaLnBrk="1" hangingPunct="1">
              <a:defRPr/>
            </a:pPr>
            <a:r>
              <a:rPr lang="en-US" altLang="en-US" dirty="0" smtClean="0">
                <a:solidFill>
                  <a:srgbClr val="0C0C0C"/>
                </a:solidFill>
              </a:rPr>
              <a:t>Uses/leverages unique qualities of Internet and Web</a:t>
            </a:r>
            <a:endParaRPr lang="en-US" altLang="en-US" sz="1200" dirty="0" smtClean="0">
              <a:solidFill>
                <a:srgbClr val="0C0C0C"/>
              </a:solidFill>
            </a:endParaRPr>
          </a:p>
          <a:p>
            <a:pPr eaLnBrk="1" hangingPunct="1">
              <a:buClr>
                <a:srgbClr val="EF6527"/>
              </a:buClr>
              <a:defRPr/>
            </a:pPr>
            <a:endParaRPr lang="en-US" altLang="en-US" dirty="0" smtClean="0">
              <a:solidFill>
                <a:srgbClr val="0C0C0C"/>
              </a:solidFill>
            </a:endParaRPr>
          </a:p>
          <a:p>
            <a:pPr eaLnBrk="1" hangingPunct="1">
              <a:buClr>
                <a:srgbClr val="EF6527"/>
              </a:buClr>
              <a:defRPr/>
            </a:pPr>
            <a:endParaRPr lang="en-US" altLang="en-US" dirty="0" smtClean="0">
              <a:solidFill>
                <a:srgbClr val="0C0C0C"/>
              </a:solidFill>
            </a:endParaRPr>
          </a:p>
        </p:txBody>
      </p:sp>
      <p:sp>
        <p:nvSpPr>
          <p:cNvPr id="15364"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153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AC3D09BF-F99C-458E-BBF9-07AB3655EF1E}" type="slidenum">
              <a:rPr lang="en-US" altLang="en-US" sz="1200">
                <a:solidFill>
                  <a:srgbClr val="1D5478"/>
                </a:solidFill>
                <a:latin typeface="Georgia" pitchFamily="18" charset="0"/>
              </a:rPr>
              <a:pPr/>
              <a:t>2</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533400"/>
            <a:ext cx="8229600" cy="647700"/>
          </a:xfrm>
        </p:spPr>
        <p:txBody>
          <a:bodyPr/>
          <a:lstStyle/>
          <a:p>
            <a:pPr eaLnBrk="1" hangingPunct="1">
              <a:defRPr/>
            </a:pPr>
            <a:r>
              <a:rPr lang="en-US" sz="3600" dirty="0" smtClean="0">
                <a:ea typeface="+mj-ea"/>
                <a:cs typeface="+mj-cs"/>
              </a:rPr>
              <a:t>B2C Models: Transaction Broker</a:t>
            </a:r>
          </a:p>
        </p:txBody>
      </p:sp>
      <p:sp>
        <p:nvSpPr>
          <p:cNvPr id="60418" name="Rectangle 3"/>
          <p:cNvSpPr>
            <a:spLocks noGrp="1" noChangeArrowheads="1"/>
          </p:cNvSpPr>
          <p:nvPr>
            <p:ph idx="1"/>
          </p:nvPr>
        </p:nvSpPr>
        <p:spPr>
          <a:xfrm>
            <a:off x="457200" y="1219200"/>
            <a:ext cx="8458200" cy="4876800"/>
          </a:xfrm>
        </p:spPr>
        <p:txBody>
          <a:bodyPr/>
          <a:lstStyle/>
          <a:p>
            <a:r>
              <a:rPr lang="en-US" sz="2000" b="0" dirty="0"/>
              <a:t>Salesperson does not represent either party but handles the transaction </a:t>
            </a:r>
            <a:r>
              <a:rPr lang="en-US" sz="2000" b="0" dirty="0" smtClean="0"/>
              <a:t>only are known as transition brokers.</a:t>
            </a:r>
            <a:endParaRPr lang="en-US" sz="2000" b="0" dirty="0"/>
          </a:p>
          <a:p>
            <a:r>
              <a:rPr lang="en-US" sz="2000" b="0" dirty="0"/>
              <a:t>Middleman roles of facilitating </a:t>
            </a:r>
            <a:r>
              <a:rPr lang="en-US" sz="2000" dirty="0"/>
              <a:t>search, contract, regulation and maintenance</a:t>
            </a:r>
          </a:p>
          <a:p>
            <a:pPr algn="just" eaLnBrk="1" hangingPunct="1">
              <a:buClr>
                <a:srgbClr val="EF6527"/>
              </a:buClr>
              <a:defRPr/>
            </a:pPr>
            <a:r>
              <a:rPr lang="en-US" sz="2000" b="0" dirty="0" smtClean="0"/>
              <a:t>In E-commerce, Sites </a:t>
            </a:r>
            <a:r>
              <a:rPr lang="en-US" sz="2000" b="0" dirty="0"/>
              <a:t>that process transitions for consumers normally handled in person, by phone, or by mail are transition brokers. </a:t>
            </a:r>
            <a:endParaRPr lang="en-US" altLang="en-US" sz="2000" b="0" dirty="0" smtClean="0">
              <a:solidFill>
                <a:srgbClr val="0C0C0C"/>
              </a:solidFill>
            </a:endParaRPr>
          </a:p>
          <a:p>
            <a:pPr eaLnBrk="1" hangingPunct="1">
              <a:buClr>
                <a:srgbClr val="EF6527"/>
              </a:buClr>
              <a:defRPr/>
            </a:pPr>
            <a:r>
              <a:rPr lang="en-US" altLang="en-US" sz="2000" dirty="0" smtClean="0">
                <a:solidFill>
                  <a:srgbClr val="0C0C0C"/>
                </a:solidFill>
              </a:rPr>
              <a:t>Process online transactions for consumers</a:t>
            </a:r>
          </a:p>
          <a:p>
            <a:pPr lvl="1" eaLnBrk="1" hangingPunct="1">
              <a:defRPr/>
            </a:pPr>
            <a:r>
              <a:rPr lang="en-US" altLang="en-US" sz="1600" dirty="0" smtClean="0">
                <a:solidFill>
                  <a:srgbClr val="0C0C0C"/>
                </a:solidFill>
              </a:rPr>
              <a:t>Primary value proposition—saving time and money, and enabling online transactions (stocks, credit card and PayPal payments)</a:t>
            </a:r>
          </a:p>
          <a:p>
            <a:pPr eaLnBrk="1" hangingPunct="1">
              <a:buClr>
                <a:srgbClr val="EF6527"/>
              </a:buClr>
              <a:defRPr/>
            </a:pPr>
            <a:r>
              <a:rPr lang="en-US" altLang="en-US" sz="2000" dirty="0" smtClean="0">
                <a:solidFill>
                  <a:srgbClr val="0C0C0C"/>
                </a:solidFill>
              </a:rPr>
              <a:t>Revenue model: </a:t>
            </a:r>
          </a:p>
          <a:p>
            <a:pPr lvl="1" eaLnBrk="1" hangingPunct="1">
              <a:defRPr/>
            </a:pPr>
            <a:r>
              <a:rPr lang="en-US" altLang="en-US" sz="1600" dirty="0" smtClean="0">
                <a:solidFill>
                  <a:srgbClr val="0C0C0C"/>
                </a:solidFill>
              </a:rPr>
              <a:t>Transaction fees</a:t>
            </a:r>
          </a:p>
          <a:p>
            <a:pPr eaLnBrk="1" hangingPunct="1">
              <a:buClr>
                <a:srgbClr val="EF6527"/>
              </a:buClr>
              <a:defRPr/>
            </a:pPr>
            <a:r>
              <a:rPr lang="en-US" altLang="en-US" sz="2000" dirty="0" smtClean="0">
                <a:solidFill>
                  <a:srgbClr val="0C0C0C"/>
                </a:solidFill>
              </a:rPr>
              <a:t>Industries using this model:</a:t>
            </a:r>
          </a:p>
          <a:p>
            <a:pPr lvl="1" eaLnBrk="1" hangingPunct="1">
              <a:defRPr/>
            </a:pPr>
            <a:r>
              <a:rPr lang="en-US" altLang="en-US" sz="1600" dirty="0" smtClean="0">
                <a:solidFill>
                  <a:srgbClr val="0C0C0C"/>
                </a:solidFill>
              </a:rPr>
              <a:t>Financial services</a:t>
            </a:r>
          </a:p>
          <a:p>
            <a:pPr lvl="1" eaLnBrk="1" hangingPunct="1">
              <a:defRPr/>
            </a:pPr>
            <a:r>
              <a:rPr lang="en-US" altLang="en-US" sz="1600" dirty="0" smtClean="0">
                <a:solidFill>
                  <a:srgbClr val="0C0C0C"/>
                </a:solidFill>
              </a:rPr>
              <a:t>Travel services and entertainment </a:t>
            </a:r>
          </a:p>
          <a:p>
            <a:pPr lvl="1" eaLnBrk="1" hangingPunct="1">
              <a:defRPr/>
            </a:pPr>
            <a:r>
              <a:rPr lang="en-US" altLang="en-US" sz="1600" dirty="0" smtClean="0">
                <a:solidFill>
                  <a:srgbClr val="0C0C0C"/>
                </a:solidFill>
              </a:rPr>
              <a:t>Job placement services</a:t>
            </a:r>
            <a:endParaRPr lang="en-US" altLang="en-US" sz="1800" dirty="0" smtClean="0">
              <a:solidFill>
                <a:srgbClr val="0C0C0C"/>
              </a:solidFill>
            </a:endParaRPr>
          </a:p>
          <a:p>
            <a:pPr lvl="1" eaLnBrk="1" hangingPunct="1">
              <a:defRPr/>
            </a:pPr>
            <a:endParaRPr lang="en-US" altLang="en-US" sz="1800" dirty="0" smtClean="0">
              <a:solidFill>
                <a:srgbClr val="0C0C0C"/>
              </a:solidFill>
            </a:endParaRPr>
          </a:p>
        </p:txBody>
      </p:sp>
      <p:sp>
        <p:nvSpPr>
          <p:cNvPr id="55300"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5530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1060975D-99AE-40F5-8930-3FCE78E56B20}" type="slidenum">
              <a:rPr lang="en-US" altLang="en-US" sz="1200">
                <a:solidFill>
                  <a:srgbClr val="1D5478"/>
                </a:solidFill>
                <a:latin typeface="Georgia" pitchFamily="18" charset="0"/>
              </a:rPr>
              <a:pPr/>
              <a:t>20</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B2C Models: Market Creator</a:t>
            </a:r>
          </a:p>
        </p:txBody>
      </p:sp>
      <p:sp>
        <p:nvSpPr>
          <p:cNvPr id="31749" name="Rectangle 3"/>
          <p:cNvSpPr>
            <a:spLocks noGrp="1" noChangeArrowheads="1"/>
          </p:cNvSpPr>
          <p:nvPr>
            <p:ph idx="1"/>
          </p:nvPr>
        </p:nvSpPr>
        <p:spPr>
          <a:xfrm>
            <a:off x="228600" y="1371600"/>
            <a:ext cx="8686800" cy="4800600"/>
          </a:xfrm>
        </p:spPr>
        <p:txBody>
          <a:bodyPr/>
          <a:lstStyle/>
          <a:p>
            <a:pPr eaLnBrk="1" hangingPunct="1">
              <a:spcBef>
                <a:spcPts val="1800"/>
              </a:spcBef>
              <a:defRPr/>
            </a:pPr>
            <a:r>
              <a:rPr lang="en-US" sz="2000" dirty="0" smtClean="0">
                <a:ea typeface="+mn-ea"/>
                <a:cs typeface="+mn-cs"/>
              </a:rPr>
              <a:t>Create digital environments where buyers and sellers can meet and transact business</a:t>
            </a:r>
          </a:p>
          <a:p>
            <a:pPr eaLnBrk="1" hangingPunct="1">
              <a:spcBef>
                <a:spcPts val="1800"/>
              </a:spcBef>
              <a:defRPr/>
            </a:pPr>
            <a:r>
              <a:rPr lang="en-US" sz="2000" dirty="0" smtClean="0">
                <a:ea typeface="+mn-ea"/>
                <a:cs typeface="+mn-cs"/>
              </a:rPr>
              <a:t>Examples:</a:t>
            </a:r>
          </a:p>
          <a:p>
            <a:pPr lvl="1" eaLnBrk="1" hangingPunct="1">
              <a:spcBef>
                <a:spcPts val="1200"/>
              </a:spcBef>
              <a:defRPr/>
            </a:pPr>
            <a:r>
              <a:rPr lang="en-US" sz="2000" dirty="0" smtClean="0">
                <a:ea typeface="ＭＳ Ｐゴシック" charset="0"/>
              </a:rPr>
              <a:t>Priceline</a:t>
            </a:r>
          </a:p>
          <a:p>
            <a:pPr lvl="2" algn="just" eaLnBrk="1" hangingPunct="1">
              <a:spcBef>
                <a:spcPts val="1200"/>
              </a:spcBef>
              <a:defRPr/>
            </a:pPr>
            <a:r>
              <a:rPr lang="en-US" sz="1800" dirty="0"/>
              <a:t>A prime example is </a:t>
            </a:r>
            <a:r>
              <a:rPr lang="en-US" sz="1800" b="1" dirty="0"/>
              <a:t>Priceline</a:t>
            </a:r>
            <a:r>
              <a:rPr lang="en-US" sz="1800" dirty="0"/>
              <a:t>, which allows consumers to set the price they are willing to pay for various travel accommodations and other products (some times referred to as a reverse auction) </a:t>
            </a:r>
            <a:endParaRPr lang="en-US" sz="1800" dirty="0" smtClean="0"/>
          </a:p>
          <a:p>
            <a:pPr lvl="1" eaLnBrk="1" hangingPunct="1">
              <a:spcBef>
                <a:spcPts val="1200"/>
              </a:spcBef>
              <a:defRPr/>
            </a:pPr>
            <a:r>
              <a:rPr lang="en-US" sz="2000" dirty="0" smtClean="0">
                <a:ea typeface="ＭＳ Ｐゴシック" charset="0"/>
              </a:rPr>
              <a:t>eBay</a:t>
            </a:r>
          </a:p>
          <a:p>
            <a:pPr lvl="2" eaLnBrk="1" hangingPunct="1">
              <a:spcBef>
                <a:spcPts val="1200"/>
              </a:spcBef>
              <a:defRPr/>
            </a:pPr>
            <a:r>
              <a:rPr lang="en-US" sz="1800" b="1" dirty="0"/>
              <a:t>eBay</a:t>
            </a:r>
            <a:r>
              <a:rPr lang="en-US" sz="1800" dirty="0"/>
              <a:t>, the online auction site utilized by both businesses and consumers. </a:t>
            </a:r>
            <a:endParaRPr lang="en-US" sz="1800" dirty="0">
              <a:ea typeface="ＭＳ Ｐゴシック" charset="0"/>
            </a:endParaRPr>
          </a:p>
          <a:p>
            <a:pPr eaLnBrk="1" hangingPunct="1">
              <a:spcBef>
                <a:spcPts val="1800"/>
              </a:spcBef>
              <a:defRPr/>
            </a:pPr>
            <a:r>
              <a:rPr lang="en-US" sz="2000" dirty="0" smtClean="0">
                <a:ea typeface="+mn-ea"/>
                <a:cs typeface="+mn-cs"/>
              </a:rPr>
              <a:t>Revenue model: </a:t>
            </a:r>
          </a:p>
          <a:p>
            <a:pPr lvl="1" eaLnBrk="1" hangingPunct="1">
              <a:spcBef>
                <a:spcPts val="1800"/>
              </a:spcBef>
              <a:defRPr/>
            </a:pPr>
            <a:r>
              <a:rPr lang="en-US" sz="2000" dirty="0" smtClean="0">
                <a:ea typeface="+mn-ea"/>
                <a:cs typeface="+mn-cs"/>
              </a:rPr>
              <a:t>Transaction fees, fees to merchants for access</a:t>
            </a:r>
          </a:p>
        </p:txBody>
      </p:sp>
      <p:sp>
        <p:nvSpPr>
          <p:cNvPr id="57348"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5734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376DC4F6-B128-4AF6-9D9F-0008EAAA2C84}" type="slidenum">
              <a:rPr lang="en-US" altLang="en-US" sz="1200">
                <a:solidFill>
                  <a:srgbClr val="1D5478"/>
                </a:solidFill>
                <a:latin typeface="Georgia" pitchFamily="18" charset="0"/>
              </a:rPr>
              <a:pPr/>
              <a:t>21</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B2C Models: Service Provider</a:t>
            </a:r>
          </a:p>
        </p:txBody>
      </p:sp>
      <p:sp>
        <p:nvSpPr>
          <p:cNvPr id="64514" name="Rectangle 3"/>
          <p:cNvSpPr>
            <a:spLocks noGrp="1" noChangeArrowheads="1"/>
          </p:cNvSpPr>
          <p:nvPr>
            <p:ph idx="1"/>
          </p:nvPr>
        </p:nvSpPr>
        <p:spPr>
          <a:xfrm>
            <a:off x="457200" y="1371600"/>
            <a:ext cx="8229600" cy="4953000"/>
          </a:xfrm>
        </p:spPr>
        <p:txBody>
          <a:bodyPr/>
          <a:lstStyle/>
          <a:p>
            <a:pPr eaLnBrk="1" hangingPunct="1">
              <a:buClr>
                <a:srgbClr val="EF6527"/>
              </a:buClr>
              <a:defRPr/>
            </a:pPr>
            <a:r>
              <a:rPr lang="en-US" altLang="en-US" dirty="0" smtClean="0">
                <a:solidFill>
                  <a:srgbClr val="0C0C0C"/>
                </a:solidFill>
              </a:rPr>
              <a:t>Online services</a:t>
            </a:r>
          </a:p>
          <a:p>
            <a:pPr lvl="1" eaLnBrk="1" hangingPunct="1">
              <a:defRPr/>
            </a:pPr>
            <a:r>
              <a:rPr lang="en-US" altLang="en-US" dirty="0" smtClean="0">
                <a:solidFill>
                  <a:srgbClr val="0C0C0C"/>
                </a:solidFill>
              </a:rPr>
              <a:t>Example: Google—Google Maps, Gmail, and so on</a:t>
            </a:r>
          </a:p>
          <a:p>
            <a:pPr eaLnBrk="1" hangingPunct="1">
              <a:buClr>
                <a:srgbClr val="EF6527"/>
              </a:buClr>
              <a:defRPr/>
            </a:pPr>
            <a:r>
              <a:rPr lang="en-US" altLang="en-US" dirty="0" smtClean="0">
                <a:solidFill>
                  <a:srgbClr val="0C0C0C"/>
                </a:solidFill>
              </a:rPr>
              <a:t>Value proposition </a:t>
            </a:r>
          </a:p>
          <a:p>
            <a:pPr lvl="1" eaLnBrk="1" hangingPunct="1">
              <a:defRPr/>
            </a:pPr>
            <a:r>
              <a:rPr lang="en-US" altLang="en-US" dirty="0" smtClean="0">
                <a:solidFill>
                  <a:srgbClr val="0C0C0C"/>
                </a:solidFill>
              </a:rPr>
              <a:t>Valuable, convenient, time-saving, low-cost alternatives to traditional service providers</a:t>
            </a:r>
          </a:p>
          <a:p>
            <a:pPr eaLnBrk="1" hangingPunct="1">
              <a:buClr>
                <a:srgbClr val="EF6527"/>
              </a:buClr>
              <a:defRPr/>
            </a:pPr>
            <a:r>
              <a:rPr lang="en-US" altLang="en-US" dirty="0" smtClean="0">
                <a:solidFill>
                  <a:srgbClr val="0C0C0C"/>
                </a:solidFill>
              </a:rPr>
              <a:t>Revenue models:</a:t>
            </a:r>
          </a:p>
          <a:p>
            <a:pPr lvl="1" eaLnBrk="1" hangingPunct="1">
              <a:defRPr/>
            </a:pPr>
            <a:r>
              <a:rPr lang="en-US" altLang="en-US" dirty="0" smtClean="0">
                <a:solidFill>
                  <a:srgbClr val="0C0C0C"/>
                </a:solidFill>
              </a:rPr>
              <a:t>Sales of services, subscription fees, advertising, sale of marketing data</a:t>
            </a:r>
          </a:p>
          <a:p>
            <a:pPr eaLnBrk="1" hangingPunct="1">
              <a:buClr>
                <a:srgbClr val="EF6527"/>
              </a:buClr>
              <a:defRPr/>
            </a:pPr>
            <a:endParaRPr lang="en-US" altLang="en-US" dirty="0" smtClean="0">
              <a:solidFill>
                <a:srgbClr val="0C0C0C"/>
              </a:solidFill>
            </a:endParaRPr>
          </a:p>
        </p:txBody>
      </p:sp>
      <p:sp>
        <p:nvSpPr>
          <p:cNvPr id="59396"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5939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F503F7E7-EAFF-4327-9227-09E6AF8A0EC6}" type="slidenum">
              <a:rPr lang="en-US" altLang="en-US" sz="1200">
                <a:solidFill>
                  <a:srgbClr val="1D5478"/>
                </a:solidFill>
                <a:latin typeface="Georgia" pitchFamily="18" charset="0"/>
              </a:rPr>
              <a:pPr/>
              <a:t>22</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533400"/>
            <a:ext cx="8229600" cy="708025"/>
          </a:xfrm>
        </p:spPr>
        <p:txBody>
          <a:bodyPr/>
          <a:lstStyle/>
          <a:p>
            <a:pPr eaLnBrk="1" hangingPunct="1">
              <a:defRPr/>
            </a:pPr>
            <a:r>
              <a:rPr lang="en-US" dirty="0" smtClean="0">
                <a:ea typeface="+mj-ea"/>
                <a:cs typeface="+mj-cs"/>
              </a:rPr>
              <a:t>B2B Business Models</a:t>
            </a:r>
          </a:p>
        </p:txBody>
      </p:sp>
      <p:sp>
        <p:nvSpPr>
          <p:cNvPr id="3" name="Content Placeholder 2"/>
          <p:cNvSpPr>
            <a:spLocks noGrp="1"/>
          </p:cNvSpPr>
          <p:nvPr>
            <p:ph idx="1"/>
          </p:nvPr>
        </p:nvSpPr>
        <p:spPr/>
        <p:txBody>
          <a:bodyPr/>
          <a:lstStyle/>
          <a:p>
            <a:pPr algn="just" eaLnBrk="1" hangingPunct="1">
              <a:defRPr/>
            </a:pPr>
            <a:r>
              <a:rPr lang="en-US" sz="2000" b="0" dirty="0"/>
              <a:t>A </a:t>
            </a:r>
            <a:r>
              <a:rPr lang="en-US" sz="2000" dirty="0"/>
              <a:t>B2B model focuses on providing products from one business to another</a:t>
            </a:r>
            <a:r>
              <a:rPr lang="en-US" sz="2000" b="0" dirty="0"/>
              <a:t>. While many businesses in this niche are service providers, you’ll find software companies, office furniture and supply companies, document hosting companies, and numerous other ecommerce business models under this heading.</a:t>
            </a:r>
            <a:endParaRPr lang="en-US" sz="2000" dirty="0" smtClean="0">
              <a:ea typeface="+mn-ea"/>
              <a:cs typeface="+mn-cs"/>
            </a:endParaRPr>
          </a:p>
        </p:txBody>
      </p:sp>
      <p:sp>
        <p:nvSpPr>
          <p:cNvPr id="61444"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6144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DBBA88A9-3DE6-49CD-AADE-0665808E6799}" type="slidenum">
              <a:rPr lang="en-US" altLang="en-US" sz="1200">
                <a:solidFill>
                  <a:srgbClr val="1D5478"/>
                </a:solidFill>
                <a:latin typeface="Georgia" pitchFamily="18" charset="0"/>
              </a:rPr>
              <a:pPr/>
              <a:t>23</a:t>
            </a:fld>
            <a:endParaRPr lang="en-US" altLang="en-US" sz="1200">
              <a:solidFill>
                <a:srgbClr val="1D5478"/>
              </a:solidFill>
              <a:latin typeface="Georgia"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2956560"/>
            <a:ext cx="7315200" cy="3291840"/>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533400"/>
            <a:ext cx="8229600" cy="708025"/>
          </a:xfrm>
        </p:spPr>
        <p:txBody>
          <a:bodyPr/>
          <a:lstStyle/>
          <a:p>
            <a:pPr eaLnBrk="1" hangingPunct="1">
              <a:defRPr/>
            </a:pPr>
            <a:r>
              <a:rPr lang="en-US" dirty="0" smtClean="0">
                <a:ea typeface="+mj-ea"/>
                <a:cs typeface="+mj-cs"/>
              </a:rPr>
              <a:t>B2B Business Models</a:t>
            </a:r>
          </a:p>
        </p:txBody>
      </p:sp>
      <p:sp>
        <p:nvSpPr>
          <p:cNvPr id="3" name="Content Placeholder 2"/>
          <p:cNvSpPr>
            <a:spLocks noGrp="1"/>
          </p:cNvSpPr>
          <p:nvPr>
            <p:ph idx="1"/>
          </p:nvPr>
        </p:nvSpPr>
        <p:spPr/>
        <p:txBody>
          <a:bodyPr/>
          <a:lstStyle/>
          <a:p>
            <a:pPr eaLnBrk="1" hangingPunct="1">
              <a:defRPr/>
            </a:pPr>
            <a:r>
              <a:rPr lang="en-US" dirty="0" smtClean="0">
                <a:ea typeface="+mn-ea"/>
                <a:cs typeface="+mn-cs"/>
              </a:rPr>
              <a:t>B2B relies on EDI </a:t>
            </a:r>
            <a:r>
              <a:rPr lang="en-US" sz="2000" dirty="0" smtClean="0">
                <a:ea typeface="+mn-ea"/>
                <a:cs typeface="+mn-cs"/>
              </a:rPr>
              <a:t>(electronic data interchange)</a:t>
            </a:r>
          </a:p>
          <a:p>
            <a:pPr eaLnBrk="1" hangingPunct="1">
              <a:defRPr/>
            </a:pPr>
            <a:r>
              <a:rPr lang="en-US" dirty="0" smtClean="0">
                <a:ea typeface="+mn-ea"/>
                <a:cs typeface="+mn-cs"/>
              </a:rPr>
              <a:t>Net marketplaces </a:t>
            </a:r>
            <a:endParaRPr lang="en-US" sz="2000" dirty="0" smtClean="0">
              <a:ea typeface="+mn-ea"/>
              <a:cs typeface="+mn-cs"/>
            </a:endParaRPr>
          </a:p>
          <a:p>
            <a:pPr lvl="1" eaLnBrk="1" hangingPunct="1">
              <a:defRPr/>
            </a:pPr>
            <a:r>
              <a:rPr lang="en-US" dirty="0" smtClean="0">
                <a:ea typeface="ＭＳ Ｐゴシック" charset="0"/>
              </a:rPr>
              <a:t>E-distributor</a:t>
            </a:r>
          </a:p>
          <a:p>
            <a:pPr lvl="1" eaLnBrk="1" hangingPunct="1">
              <a:defRPr/>
            </a:pPr>
            <a:r>
              <a:rPr lang="en-US" dirty="0" smtClean="0">
                <a:ea typeface="ＭＳ Ｐゴシック" charset="0"/>
              </a:rPr>
              <a:t>E-procurement</a:t>
            </a:r>
          </a:p>
          <a:p>
            <a:pPr lvl="1" eaLnBrk="1" hangingPunct="1">
              <a:defRPr/>
            </a:pPr>
            <a:r>
              <a:rPr lang="en-US" dirty="0" smtClean="0">
                <a:ea typeface="ＭＳ Ｐゴシック" charset="0"/>
              </a:rPr>
              <a:t>Exchange</a:t>
            </a:r>
          </a:p>
          <a:p>
            <a:pPr lvl="1" eaLnBrk="1" hangingPunct="1">
              <a:defRPr/>
            </a:pPr>
            <a:r>
              <a:rPr lang="en-US" dirty="0" smtClean="0">
                <a:ea typeface="ＭＳ Ｐゴシック" charset="0"/>
              </a:rPr>
              <a:t>Industry consortium</a:t>
            </a:r>
          </a:p>
          <a:p>
            <a:pPr eaLnBrk="1" hangingPunct="1">
              <a:defRPr/>
            </a:pPr>
            <a:r>
              <a:rPr lang="en-US" dirty="0" smtClean="0">
                <a:ea typeface="+mn-ea"/>
                <a:cs typeface="+mn-cs"/>
              </a:rPr>
              <a:t>Private industrial network</a:t>
            </a:r>
          </a:p>
        </p:txBody>
      </p:sp>
      <p:sp>
        <p:nvSpPr>
          <p:cNvPr id="61444"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6144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DBBA88A9-3DE6-49CD-AADE-0665808E6799}" type="slidenum">
              <a:rPr lang="en-US" altLang="en-US" sz="1200">
                <a:solidFill>
                  <a:srgbClr val="1D5478"/>
                </a:solidFill>
                <a:latin typeface="Georgia" pitchFamily="18" charset="0"/>
              </a:rPr>
              <a:pPr/>
              <a:t>24</a:t>
            </a:fld>
            <a:endParaRPr lang="en-US" altLang="en-US" sz="1200">
              <a:solidFill>
                <a:srgbClr val="1D5478"/>
              </a:solidFill>
              <a:latin typeface="Georgia" pitchFamily="18" charset="0"/>
            </a:endParaRPr>
          </a:p>
        </p:txBody>
      </p:sp>
    </p:spTree>
    <p:extLst>
      <p:ext uri="{BB962C8B-B14F-4D97-AF65-F5344CB8AC3E}">
        <p14:creationId xmlns:p14="http://schemas.microsoft.com/office/powerpoint/2010/main" val="13105037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B2B Models: E-distributor</a:t>
            </a:r>
          </a:p>
        </p:txBody>
      </p:sp>
      <p:sp>
        <p:nvSpPr>
          <p:cNvPr id="35845" name="Rectangle 3"/>
          <p:cNvSpPr>
            <a:spLocks noGrp="1" noChangeArrowheads="1"/>
          </p:cNvSpPr>
          <p:nvPr>
            <p:ph idx="1"/>
          </p:nvPr>
        </p:nvSpPr>
        <p:spPr>
          <a:xfrm>
            <a:off x="457200" y="1295400"/>
            <a:ext cx="8229600" cy="4495800"/>
          </a:xfrm>
        </p:spPr>
        <p:txBody>
          <a:bodyPr/>
          <a:lstStyle/>
          <a:p>
            <a:pPr algn="just" eaLnBrk="1" hangingPunct="1">
              <a:spcBef>
                <a:spcPts val="1800"/>
              </a:spcBef>
              <a:defRPr/>
            </a:pPr>
            <a:r>
              <a:rPr lang="en-US" sz="2000" dirty="0"/>
              <a:t>Companies that supply products and services directly to individual businesses are e-distributors. </a:t>
            </a:r>
            <a:endParaRPr lang="en-US" sz="2000" dirty="0" smtClean="0">
              <a:ea typeface="+mn-ea"/>
              <a:cs typeface="+mn-cs"/>
            </a:endParaRPr>
          </a:p>
          <a:p>
            <a:pPr algn="just" eaLnBrk="1" hangingPunct="1">
              <a:spcBef>
                <a:spcPts val="1800"/>
              </a:spcBef>
              <a:defRPr/>
            </a:pPr>
            <a:r>
              <a:rPr lang="en-US" sz="2000" dirty="0" smtClean="0">
                <a:ea typeface="+mn-ea"/>
                <a:cs typeface="+mn-cs"/>
              </a:rPr>
              <a:t>Version of retail and wholesale store, MRO goods, and indirect goods</a:t>
            </a:r>
          </a:p>
          <a:p>
            <a:pPr algn="just" eaLnBrk="1" hangingPunct="1">
              <a:spcBef>
                <a:spcPts val="1800"/>
              </a:spcBef>
              <a:defRPr/>
            </a:pPr>
            <a:r>
              <a:rPr lang="en-US" sz="2000" dirty="0" smtClean="0">
                <a:ea typeface="+mn-ea"/>
                <a:cs typeface="+mn-cs"/>
              </a:rPr>
              <a:t>Owned by one company seeking to serve many customers</a:t>
            </a:r>
          </a:p>
          <a:p>
            <a:pPr algn="just" eaLnBrk="1" hangingPunct="1">
              <a:spcBef>
                <a:spcPts val="1800"/>
              </a:spcBef>
              <a:defRPr/>
            </a:pPr>
            <a:r>
              <a:rPr lang="en-US" sz="2000" dirty="0"/>
              <a:t>With e-distributors, the more products and services a company makes available on its site, the more  attractive that site is to potential </a:t>
            </a:r>
            <a:r>
              <a:rPr lang="en-US" sz="2000" dirty="0" smtClean="0"/>
              <a:t>customers.</a:t>
            </a:r>
          </a:p>
          <a:p>
            <a:pPr algn="just" eaLnBrk="1" hangingPunct="1">
              <a:spcBef>
                <a:spcPts val="1800"/>
              </a:spcBef>
              <a:defRPr/>
            </a:pPr>
            <a:r>
              <a:rPr lang="en-US" sz="2000" dirty="0" smtClean="0"/>
              <a:t>One </a:t>
            </a:r>
            <a:r>
              <a:rPr lang="en-US" sz="2000" dirty="0"/>
              <a:t>stop shopping is always preferable to having to visit numerous sites to locate a particular part or products. </a:t>
            </a:r>
            <a:endParaRPr lang="en-US" sz="2000" dirty="0" smtClean="0">
              <a:ea typeface="+mn-ea"/>
              <a:cs typeface="+mn-cs"/>
            </a:endParaRPr>
          </a:p>
          <a:p>
            <a:pPr algn="just" eaLnBrk="1" hangingPunct="1">
              <a:spcBef>
                <a:spcPts val="1800"/>
              </a:spcBef>
              <a:defRPr/>
            </a:pPr>
            <a:r>
              <a:rPr lang="en-US" sz="2000" dirty="0" smtClean="0">
                <a:ea typeface="+mn-ea"/>
                <a:cs typeface="+mn-cs"/>
              </a:rPr>
              <a:t>Revenue model: </a:t>
            </a:r>
            <a:r>
              <a:rPr lang="en-US" sz="2000" dirty="0" smtClean="0">
                <a:solidFill>
                  <a:srgbClr val="AA1949"/>
                </a:solidFill>
                <a:ea typeface="+mn-ea"/>
                <a:cs typeface="+mn-cs"/>
              </a:rPr>
              <a:t>Sales of goods</a:t>
            </a:r>
          </a:p>
          <a:p>
            <a:pPr algn="just" eaLnBrk="1" hangingPunct="1">
              <a:spcBef>
                <a:spcPts val="1800"/>
              </a:spcBef>
              <a:defRPr/>
            </a:pPr>
            <a:r>
              <a:rPr lang="en-US" sz="2000" dirty="0" smtClean="0">
                <a:ea typeface="+mn-ea"/>
                <a:cs typeface="+mn-cs"/>
              </a:rPr>
              <a:t>Example: </a:t>
            </a:r>
            <a:r>
              <a:rPr lang="en-US" sz="2000" b="0" dirty="0" smtClean="0">
                <a:ea typeface="+mn-ea"/>
                <a:cs typeface="+mn-cs"/>
              </a:rPr>
              <a:t>Grainger.com</a:t>
            </a:r>
          </a:p>
          <a:p>
            <a:pPr algn="just" eaLnBrk="1" hangingPunct="1">
              <a:spcBef>
                <a:spcPts val="1800"/>
              </a:spcBef>
              <a:defRPr/>
            </a:pPr>
            <a:endParaRPr lang="en-US" sz="2000" dirty="0" smtClean="0">
              <a:ea typeface="+mn-ea"/>
              <a:cs typeface="+mn-cs"/>
            </a:endParaRPr>
          </a:p>
        </p:txBody>
      </p:sp>
      <p:sp>
        <p:nvSpPr>
          <p:cNvPr id="63492"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634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BDF42FF8-09C8-4715-B2A4-7900362AC4C2}" type="slidenum">
              <a:rPr lang="en-US" altLang="en-US" sz="1200">
                <a:solidFill>
                  <a:srgbClr val="1D5478"/>
                </a:solidFill>
                <a:latin typeface="Georgia" pitchFamily="18" charset="0"/>
              </a:rPr>
              <a:pPr/>
              <a:t>25</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08025"/>
          </a:xfrm>
        </p:spPr>
        <p:txBody>
          <a:bodyPr/>
          <a:lstStyle/>
          <a:p>
            <a:pPr>
              <a:defRPr/>
            </a:pPr>
            <a:r>
              <a:rPr lang="en-US" dirty="0" smtClean="0"/>
              <a:t>MRO </a:t>
            </a:r>
            <a:endParaRPr lang="en-US" dirty="0"/>
          </a:p>
        </p:txBody>
      </p:sp>
      <p:sp>
        <p:nvSpPr>
          <p:cNvPr id="3" name="Content Placeholder 2"/>
          <p:cNvSpPr>
            <a:spLocks noGrp="1"/>
          </p:cNvSpPr>
          <p:nvPr>
            <p:ph idx="1"/>
          </p:nvPr>
        </p:nvSpPr>
        <p:spPr/>
        <p:txBody>
          <a:bodyPr/>
          <a:lstStyle/>
          <a:p>
            <a:pPr algn="just">
              <a:defRPr/>
            </a:pPr>
            <a:r>
              <a:rPr lang="en-US" sz="2800" b="0" dirty="0" smtClean="0"/>
              <a:t>MRO - Maintenance, Repair and Operations</a:t>
            </a:r>
          </a:p>
          <a:p>
            <a:pPr algn="just">
              <a:defRPr/>
            </a:pPr>
            <a:r>
              <a:rPr lang="en-US" sz="2800" b="0" dirty="0" smtClean="0"/>
              <a:t>Supplies consumed </a:t>
            </a:r>
            <a:r>
              <a:rPr lang="en-US" sz="2800" b="0" dirty="0"/>
              <a:t>in the production process but which </a:t>
            </a:r>
            <a:r>
              <a:rPr lang="en-US" sz="2800" dirty="0">
                <a:solidFill>
                  <a:srgbClr val="AA1949"/>
                </a:solidFill>
              </a:rPr>
              <a:t>do not either become part of the end product </a:t>
            </a:r>
            <a:r>
              <a:rPr lang="en-US" sz="2800" b="0" dirty="0"/>
              <a:t>or are not central to the firm's output. </a:t>
            </a:r>
            <a:endParaRPr lang="en-US" sz="2800" b="0" dirty="0" smtClean="0"/>
          </a:p>
          <a:p>
            <a:pPr algn="just">
              <a:defRPr/>
            </a:pPr>
            <a:r>
              <a:rPr lang="en-US" sz="2800" b="0" dirty="0" smtClean="0"/>
              <a:t>MRO </a:t>
            </a:r>
            <a:r>
              <a:rPr lang="en-US" sz="2800" b="0" dirty="0"/>
              <a:t>items include consumables (such as cleaning, laboratory, or office supplies), industrial equipment (such as compressors, pumps, valves) and plant upkeep supplies (such as gaskets, lubricants, repair tools), and computers, fixtures, furniture, etc.</a:t>
            </a:r>
            <a:r>
              <a:rPr lang="en-US" dirty="0"/>
              <a:t/>
            </a:r>
            <a:br>
              <a:rPr lang="en-US" dirty="0"/>
            </a:br>
            <a:r>
              <a:rPr lang="en-US" dirty="0"/>
              <a:t/>
            </a:r>
            <a:br>
              <a:rPr lang="en-US" dirty="0"/>
            </a:br>
            <a:endParaRPr lang="en-US" dirty="0"/>
          </a:p>
          <a:p>
            <a:pPr algn="just">
              <a:defRPr/>
            </a:pPr>
            <a:endParaRPr lang="en-US" dirty="0"/>
          </a:p>
        </p:txBody>
      </p:sp>
      <p:sp>
        <p:nvSpPr>
          <p:cNvPr id="65540"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6554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CDCD6AC7-FFA8-4A0F-86E0-BD99E615820A}" type="slidenum">
              <a:rPr lang="en-US" altLang="en-US" sz="1200">
                <a:solidFill>
                  <a:srgbClr val="1D5478"/>
                </a:solidFill>
                <a:latin typeface="Georgia" pitchFamily="18" charset="0"/>
              </a:rPr>
              <a:pPr/>
              <a:t>26</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B2B Models: E-procurement</a:t>
            </a:r>
          </a:p>
        </p:txBody>
      </p:sp>
      <p:sp>
        <p:nvSpPr>
          <p:cNvPr id="36869" name="Rectangle 3"/>
          <p:cNvSpPr>
            <a:spLocks noGrp="1" noChangeArrowheads="1"/>
          </p:cNvSpPr>
          <p:nvPr>
            <p:ph idx="1"/>
          </p:nvPr>
        </p:nvSpPr>
        <p:spPr>
          <a:xfrm>
            <a:off x="457200" y="1143000"/>
            <a:ext cx="8229600" cy="5181600"/>
          </a:xfrm>
        </p:spPr>
        <p:txBody>
          <a:bodyPr/>
          <a:lstStyle/>
          <a:p>
            <a:pPr eaLnBrk="1" hangingPunct="1">
              <a:defRPr/>
            </a:pPr>
            <a:r>
              <a:rPr lang="en-US" sz="2800" dirty="0" smtClean="0">
                <a:ea typeface="+mn-ea"/>
                <a:cs typeface="+mn-cs"/>
              </a:rPr>
              <a:t>Creates and sells access to digital markets where participants transact for indirect goods</a:t>
            </a:r>
          </a:p>
          <a:p>
            <a:pPr lvl="1" eaLnBrk="1" hangingPunct="1">
              <a:defRPr/>
            </a:pPr>
            <a:r>
              <a:rPr lang="en-US" dirty="0" smtClean="0">
                <a:ea typeface="ＭＳ Ｐゴシック" charset="0"/>
              </a:rPr>
              <a:t>B2B service providers, application service providers (ASPs)</a:t>
            </a:r>
          </a:p>
          <a:p>
            <a:pPr eaLnBrk="1" hangingPunct="1">
              <a:defRPr/>
            </a:pPr>
            <a:r>
              <a:rPr lang="en-US" sz="2800" dirty="0" smtClean="0">
                <a:ea typeface="+mn-ea"/>
                <a:cs typeface="+mn-cs"/>
              </a:rPr>
              <a:t>Revenue model:</a:t>
            </a:r>
          </a:p>
          <a:p>
            <a:pPr lvl="1" eaLnBrk="1" hangingPunct="1">
              <a:defRPr/>
            </a:pPr>
            <a:r>
              <a:rPr lang="en-US" dirty="0" smtClean="0">
                <a:ea typeface="ＭＳ Ｐゴシック" charset="0"/>
              </a:rPr>
              <a:t>Service fees, supply-chain management, fulfillment services</a:t>
            </a:r>
          </a:p>
          <a:p>
            <a:pPr eaLnBrk="1" hangingPunct="1">
              <a:defRPr/>
            </a:pPr>
            <a:r>
              <a:rPr lang="en-US" sz="2800" dirty="0" smtClean="0">
                <a:ea typeface="+mn-ea"/>
                <a:cs typeface="+mn-cs"/>
              </a:rPr>
              <a:t>Example: </a:t>
            </a:r>
            <a:r>
              <a:rPr lang="en-US" sz="2800" b="0" dirty="0" err="1" smtClean="0">
                <a:ea typeface="+mn-ea"/>
                <a:cs typeface="+mn-cs"/>
              </a:rPr>
              <a:t>Ariba</a:t>
            </a:r>
            <a:r>
              <a:rPr lang="en-US" sz="2800" b="0" dirty="0">
                <a:ea typeface="+mn-ea"/>
                <a:cs typeface="+mn-cs"/>
              </a:rPr>
              <a:t>- </a:t>
            </a:r>
            <a:r>
              <a:rPr lang="en-US" sz="2000" b="0" dirty="0" smtClean="0"/>
              <a:t>system provides </a:t>
            </a:r>
            <a:r>
              <a:rPr lang="en-US" sz="2000" b="0" dirty="0"/>
              <a:t>sellers with the ability to manage catalogs, bids, purchases and invoices and </a:t>
            </a:r>
            <a:r>
              <a:rPr lang="en-US" sz="2000" b="0" dirty="0" smtClean="0"/>
              <a:t>provides </a:t>
            </a:r>
            <a:r>
              <a:rPr lang="en-US" sz="2000" b="0" dirty="0"/>
              <a:t>buyers with the ability to search for suppliers, negotiate savings, </a:t>
            </a:r>
            <a:r>
              <a:rPr lang="en-US" sz="2000" b="0" dirty="0" smtClean="0"/>
              <a:t>procure </a:t>
            </a:r>
            <a:r>
              <a:rPr lang="en-US" sz="2000" b="0" dirty="0"/>
              <a:t>goods and services and track </a:t>
            </a:r>
            <a:r>
              <a:rPr lang="en-US" sz="2000" b="0" dirty="0" smtClean="0"/>
              <a:t>spending.</a:t>
            </a:r>
            <a:r>
              <a:rPr lang="en-US" sz="2000" b="0" dirty="0"/>
              <a:t> </a:t>
            </a:r>
            <a:endParaRPr lang="en-US" sz="2000" b="0" dirty="0" smtClean="0">
              <a:ea typeface="+mn-ea"/>
              <a:cs typeface="+mn-cs"/>
            </a:endParaRPr>
          </a:p>
          <a:p>
            <a:pPr eaLnBrk="1" hangingPunct="1">
              <a:defRPr/>
            </a:pPr>
            <a:r>
              <a:rPr lang="en-US" sz="2000" b="0" dirty="0" smtClean="0">
                <a:ea typeface="+mn-ea"/>
                <a:cs typeface="+mn-cs"/>
                <a:hlinkClick r:id="rId3"/>
              </a:rPr>
              <a:t>http</a:t>
            </a:r>
            <a:r>
              <a:rPr lang="en-US" sz="2000" b="0" dirty="0">
                <a:ea typeface="+mn-ea"/>
                <a:cs typeface="+mn-cs"/>
              </a:rPr>
              <a:t>://www.ariba.com/about/our-story</a:t>
            </a:r>
            <a:endParaRPr lang="en-US" sz="2000" b="0" dirty="0" smtClean="0">
              <a:ea typeface="+mn-ea"/>
              <a:cs typeface="+mn-cs"/>
            </a:endParaRPr>
          </a:p>
        </p:txBody>
      </p:sp>
      <p:sp>
        <p:nvSpPr>
          <p:cNvPr id="66564"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6656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dirty="0">
                <a:solidFill>
                  <a:srgbClr val="1D5478"/>
                </a:solidFill>
                <a:latin typeface="Georgia" pitchFamily="18" charset="0"/>
              </a:rPr>
              <a:t>Slide</a:t>
            </a:r>
            <a:r>
              <a:rPr lang="en-US" altLang="en-US" sz="2000" dirty="0">
                <a:solidFill>
                  <a:srgbClr val="1D5478"/>
                </a:solidFill>
                <a:latin typeface="Georgia" pitchFamily="18" charset="0"/>
              </a:rPr>
              <a:t> </a:t>
            </a:r>
            <a:r>
              <a:rPr lang="en-US" altLang="en-US" sz="1200" dirty="0">
                <a:solidFill>
                  <a:srgbClr val="1D5478"/>
                </a:solidFill>
                <a:latin typeface="Georgia" pitchFamily="18" charset="0"/>
              </a:rPr>
              <a:t>2-</a:t>
            </a:r>
            <a:fld id="{3833B24B-E8B3-42FD-BDA3-354B7AEA3C2D}" type="slidenum">
              <a:rPr lang="en-US" altLang="en-US" sz="1200">
                <a:solidFill>
                  <a:srgbClr val="1D5478"/>
                </a:solidFill>
                <a:latin typeface="Georgia" pitchFamily="18" charset="0"/>
              </a:rPr>
              <a:pPr/>
              <a:t>27</a:t>
            </a:fld>
            <a:endParaRPr lang="en-US" altLang="en-US" sz="1200" dirty="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B2B Models: Exchanges</a:t>
            </a:r>
          </a:p>
        </p:txBody>
      </p:sp>
      <p:sp>
        <p:nvSpPr>
          <p:cNvPr id="37893" name="Rectangle 3"/>
          <p:cNvSpPr>
            <a:spLocks noGrp="1" noChangeArrowheads="1"/>
          </p:cNvSpPr>
          <p:nvPr>
            <p:ph idx="1"/>
          </p:nvPr>
        </p:nvSpPr>
        <p:spPr>
          <a:xfrm>
            <a:off x="457200" y="1241425"/>
            <a:ext cx="8229600" cy="5083175"/>
          </a:xfrm>
        </p:spPr>
        <p:txBody>
          <a:bodyPr/>
          <a:lstStyle/>
          <a:p>
            <a:pPr eaLnBrk="1" hangingPunct="1">
              <a:defRPr/>
            </a:pPr>
            <a:r>
              <a:rPr lang="en-US" sz="2800" dirty="0" smtClean="0">
                <a:ea typeface="+mn-ea"/>
                <a:cs typeface="+mn-cs"/>
              </a:rPr>
              <a:t>Independently owned vertical digital marketplace where hundreds of suppliers meet a small number of large commercial purchasers</a:t>
            </a:r>
          </a:p>
          <a:p>
            <a:pPr eaLnBrk="1" hangingPunct="1">
              <a:defRPr/>
            </a:pPr>
            <a:r>
              <a:rPr lang="en-US" sz="2800" dirty="0" smtClean="0">
                <a:ea typeface="+mn-ea"/>
                <a:cs typeface="+mn-cs"/>
              </a:rPr>
              <a:t>Revenue model: </a:t>
            </a:r>
            <a:r>
              <a:rPr lang="en-US" sz="3200" b="0" dirty="0" smtClean="0">
                <a:ea typeface="+mn-ea"/>
                <a:cs typeface="+mn-cs"/>
              </a:rPr>
              <a:t>Transaction, commission fees</a:t>
            </a:r>
          </a:p>
          <a:p>
            <a:pPr eaLnBrk="1" hangingPunct="1">
              <a:defRPr/>
            </a:pPr>
            <a:r>
              <a:rPr lang="en-US" sz="2800" dirty="0" smtClean="0">
                <a:ea typeface="+mn-ea"/>
                <a:cs typeface="+mn-cs"/>
              </a:rPr>
              <a:t>Create powerful competition between suppliers</a:t>
            </a:r>
          </a:p>
          <a:p>
            <a:pPr eaLnBrk="1" hangingPunct="1">
              <a:defRPr/>
            </a:pPr>
            <a:r>
              <a:rPr lang="en-US" sz="2800" dirty="0" smtClean="0">
                <a:ea typeface="+mn-ea"/>
                <a:cs typeface="+mn-cs"/>
              </a:rPr>
              <a:t>Tend to force suppliers into powerful price competition; number of exchanges has dropped dramatically</a:t>
            </a:r>
          </a:p>
          <a:p>
            <a:pPr eaLnBrk="1" hangingPunct="1">
              <a:defRPr/>
            </a:pPr>
            <a:r>
              <a:rPr lang="en-US" sz="2800" b="0" dirty="0" smtClean="0">
                <a:ea typeface="+mn-ea"/>
                <a:cs typeface="+mn-cs"/>
              </a:rPr>
              <a:t>Example, </a:t>
            </a:r>
            <a:r>
              <a:rPr lang="en-US" sz="2800" dirty="0" smtClean="0">
                <a:ea typeface="+mn-ea"/>
                <a:cs typeface="+mn-cs"/>
              </a:rPr>
              <a:t>Walmart</a:t>
            </a:r>
            <a:r>
              <a:rPr lang="en-US" sz="2800" b="0" dirty="0" smtClean="0">
                <a:ea typeface="+mn-ea"/>
                <a:cs typeface="+mn-cs"/>
              </a:rPr>
              <a:t> has the ability to negotiate the best prices in the industry</a:t>
            </a:r>
          </a:p>
        </p:txBody>
      </p:sp>
      <p:sp>
        <p:nvSpPr>
          <p:cNvPr id="68612"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6861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dirty="0">
                <a:solidFill>
                  <a:srgbClr val="1D5478"/>
                </a:solidFill>
                <a:latin typeface="Georgia" pitchFamily="18" charset="0"/>
              </a:rPr>
              <a:t>Slide 2-</a:t>
            </a:r>
            <a:fld id="{2ECCE611-FEE1-4C2C-B782-B30387641DAD}" type="slidenum">
              <a:rPr lang="en-US" altLang="en-US" sz="1200">
                <a:solidFill>
                  <a:srgbClr val="1D5478"/>
                </a:solidFill>
                <a:latin typeface="Georgia" pitchFamily="18" charset="0"/>
              </a:rPr>
              <a:pPr/>
              <a:t>28</a:t>
            </a:fld>
            <a:endParaRPr lang="en-US" altLang="en-US" sz="1200" dirty="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533400"/>
            <a:ext cx="8229600" cy="647700"/>
          </a:xfrm>
        </p:spPr>
        <p:txBody>
          <a:bodyPr/>
          <a:lstStyle/>
          <a:p>
            <a:pPr eaLnBrk="1" hangingPunct="1">
              <a:defRPr/>
            </a:pPr>
            <a:r>
              <a:rPr lang="en-US" sz="3600" dirty="0" smtClean="0">
                <a:ea typeface="+mj-ea"/>
                <a:cs typeface="+mj-cs"/>
              </a:rPr>
              <a:t>B2B  Models: Industry Consortia</a:t>
            </a:r>
          </a:p>
        </p:txBody>
      </p:sp>
      <p:sp>
        <p:nvSpPr>
          <p:cNvPr id="39941" name="Rectangle 3"/>
          <p:cNvSpPr>
            <a:spLocks noGrp="1" noChangeArrowheads="1"/>
          </p:cNvSpPr>
          <p:nvPr>
            <p:ph idx="1"/>
          </p:nvPr>
        </p:nvSpPr>
        <p:spPr>
          <a:xfrm>
            <a:off x="457200" y="1181100"/>
            <a:ext cx="8229600" cy="5295900"/>
          </a:xfrm>
        </p:spPr>
        <p:txBody>
          <a:bodyPr/>
          <a:lstStyle/>
          <a:p>
            <a:pPr eaLnBrk="1" hangingPunct="1">
              <a:defRPr/>
            </a:pPr>
            <a:r>
              <a:rPr lang="en-US" sz="3200" dirty="0" smtClean="0">
                <a:ea typeface="+mn-ea"/>
                <a:cs typeface="+mn-cs"/>
              </a:rPr>
              <a:t>Industry-owned vertical digital marketplace open to select suppliers</a:t>
            </a:r>
          </a:p>
          <a:p>
            <a:pPr eaLnBrk="1" hangingPunct="1">
              <a:defRPr/>
            </a:pPr>
            <a:r>
              <a:rPr lang="en-US" sz="3200" dirty="0" smtClean="0">
                <a:ea typeface="+mn-ea"/>
                <a:cs typeface="+mn-cs"/>
              </a:rPr>
              <a:t>More successful than exchanges</a:t>
            </a:r>
          </a:p>
          <a:p>
            <a:pPr lvl="1" eaLnBrk="1" hangingPunct="1">
              <a:defRPr/>
            </a:pPr>
            <a:r>
              <a:rPr lang="en-US" dirty="0" smtClean="0">
                <a:ea typeface="ＭＳ Ｐゴシック" charset="0"/>
              </a:rPr>
              <a:t>Sponsored by powerful industry players</a:t>
            </a:r>
          </a:p>
          <a:p>
            <a:pPr lvl="1" eaLnBrk="1" hangingPunct="1">
              <a:defRPr/>
            </a:pPr>
            <a:r>
              <a:rPr lang="en-US" dirty="0" smtClean="0">
                <a:ea typeface="ＭＳ Ｐゴシック" charset="0"/>
              </a:rPr>
              <a:t>Strengthen traditional purchasing behavior</a:t>
            </a:r>
          </a:p>
          <a:p>
            <a:pPr eaLnBrk="1" hangingPunct="1">
              <a:defRPr/>
            </a:pPr>
            <a:r>
              <a:rPr lang="en-US" sz="3200" dirty="0" smtClean="0">
                <a:ea typeface="+mn-ea"/>
                <a:cs typeface="+mn-cs"/>
              </a:rPr>
              <a:t>Revenue model: </a:t>
            </a:r>
            <a:r>
              <a:rPr lang="en-US" sz="3200" b="0" dirty="0" smtClean="0">
                <a:ea typeface="+mn-ea"/>
                <a:cs typeface="+mn-cs"/>
              </a:rPr>
              <a:t>Transaction, commission fees</a:t>
            </a:r>
          </a:p>
          <a:p>
            <a:pPr eaLnBrk="1" hangingPunct="1">
              <a:defRPr/>
            </a:pPr>
            <a:r>
              <a:rPr lang="en-US" sz="3200" dirty="0" smtClean="0">
                <a:ea typeface="+mn-ea"/>
                <a:cs typeface="+mn-cs"/>
              </a:rPr>
              <a:t>Example: </a:t>
            </a:r>
            <a:r>
              <a:rPr lang="en-US" sz="3200" b="0" dirty="0" err="1" smtClean="0">
                <a:ea typeface="+mn-ea"/>
                <a:cs typeface="+mn-cs"/>
              </a:rPr>
              <a:t>Exostar</a:t>
            </a:r>
            <a:r>
              <a:rPr lang="en-US" sz="3200" b="0" dirty="0">
                <a:ea typeface="+mn-ea"/>
                <a:cs typeface="+mn-cs"/>
              </a:rPr>
              <a:t> </a:t>
            </a:r>
            <a:r>
              <a:rPr lang="en-US" sz="3200" b="0" dirty="0" smtClean="0">
                <a:ea typeface="+mn-ea"/>
                <a:cs typeface="+mn-cs"/>
              </a:rPr>
              <a:t>used by defense industry -</a:t>
            </a:r>
            <a:r>
              <a:rPr lang="en-US" b="0" dirty="0" smtClean="0">
                <a:ea typeface="+mn-ea"/>
                <a:cs typeface="+mn-cs"/>
              </a:rPr>
              <a:t> </a:t>
            </a:r>
            <a:r>
              <a:rPr lang="en-US" sz="2000" b="0" dirty="0" smtClean="0">
                <a:ea typeface="+mn-ea"/>
                <a:cs typeface="+mn-cs"/>
                <a:hlinkClick r:id="rId3"/>
              </a:rPr>
              <a:t>http://www.exostar.com/Mission/</a:t>
            </a:r>
            <a:endParaRPr lang="en-US" sz="2000" b="0" dirty="0" smtClean="0">
              <a:ea typeface="+mn-ea"/>
              <a:cs typeface="+mn-cs"/>
            </a:endParaRPr>
          </a:p>
          <a:p>
            <a:pPr marL="0" indent="0" eaLnBrk="1" hangingPunct="1">
              <a:buFont typeface="Wingdings" pitchFamily="2" charset="2"/>
              <a:buNone/>
              <a:defRPr/>
            </a:pPr>
            <a:endParaRPr lang="en-US" sz="2000" b="0" dirty="0" smtClean="0">
              <a:ea typeface="+mn-ea"/>
              <a:cs typeface="+mn-cs"/>
            </a:endParaRPr>
          </a:p>
          <a:p>
            <a:pPr eaLnBrk="1" hangingPunct="1">
              <a:defRPr/>
            </a:pPr>
            <a:endParaRPr lang="en-US" sz="2000" dirty="0" smtClean="0">
              <a:ea typeface="+mn-ea"/>
              <a:cs typeface="+mn-cs"/>
            </a:endParaRPr>
          </a:p>
        </p:txBody>
      </p:sp>
      <p:sp>
        <p:nvSpPr>
          <p:cNvPr id="70660"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7066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7662AC24-1AA9-43B6-B778-16A949CD9858}" type="slidenum">
              <a:rPr lang="en-US" altLang="en-US" sz="1200">
                <a:solidFill>
                  <a:srgbClr val="1D5478"/>
                </a:solidFill>
                <a:latin typeface="Georgia" pitchFamily="18" charset="0"/>
              </a:rPr>
              <a:pPr/>
              <a:t>29</a:t>
            </a:fld>
            <a:endParaRPr lang="en-US" altLang="en-US" sz="1200">
              <a:solidFill>
                <a:srgbClr val="1D5478"/>
              </a:solidFill>
              <a:latin typeface="Georgia" pitchFamily="18" charset="0"/>
            </a:endParaRPr>
          </a:p>
        </p:txBody>
      </p:sp>
      <p:sp>
        <p:nvSpPr>
          <p:cNvPr id="70662"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a:t>About 15,100,000 results (0.63 seconds) </a:t>
            </a:r>
          </a:p>
          <a:p>
            <a:endParaRPr lang="en-US" altLang="en-US" sz="1000" b="1"/>
          </a:p>
          <a:p>
            <a:r>
              <a:rPr lang="en-US" altLang="en-US" sz="1000" b="1"/>
              <a:t>Search Results</a:t>
            </a:r>
          </a:p>
          <a:p>
            <a:r>
              <a:rPr lang="en-US" altLang="en-US" sz="800" b="1">
                <a:hlinkClick r:id="rId4"/>
              </a:rPr>
              <a:t>ICAMR: International Consortium for Advanced Manufacturing Research</a:t>
            </a:r>
            <a:endParaRPr lang="en-US" altLang="en-US" sz="800" b="1"/>
          </a:p>
          <a:p>
            <a:endParaRPr lang="en-US" altLang="en-US"/>
          </a:p>
        </p:txBody>
      </p:sp>
      <p:sp>
        <p:nvSpPr>
          <p:cNvPr id="70663" name="Rectangle 7"/>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altLang="en-US"/>
              <a:t>About 15,100,000 results (0.63 seconds) </a:t>
            </a:r>
          </a:p>
          <a:p>
            <a:endParaRPr lang="en-US" altLang="en-US" sz="1000" b="1"/>
          </a:p>
          <a:p>
            <a:r>
              <a:rPr lang="en-US" altLang="en-US" sz="1000" b="1"/>
              <a:t>Search Results</a:t>
            </a:r>
          </a:p>
          <a:p>
            <a:r>
              <a:rPr lang="en-US" altLang="en-US" sz="800" b="1">
                <a:hlinkClick r:id="rId4"/>
              </a:rPr>
              <a:t>ICAMR: International Consortium for Advanced Manufacturing Research</a:t>
            </a:r>
            <a:endParaRPr lang="en-US" altLang="en-US" sz="800" b="1"/>
          </a:p>
          <a:p>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533400"/>
            <a:ext cx="8229600" cy="708025"/>
          </a:xfrm>
        </p:spPr>
        <p:txBody>
          <a:bodyPr/>
          <a:lstStyle/>
          <a:p>
            <a:pPr eaLnBrk="1" hangingPunct="1">
              <a:defRPr/>
            </a:pPr>
            <a:r>
              <a:rPr lang="en-US" sz="3600" dirty="0" smtClean="0">
                <a:ea typeface="+mj-ea"/>
                <a:cs typeface="+mj-cs"/>
              </a:rPr>
              <a:t>Eight Key Elements of a Business Model</a:t>
            </a:r>
          </a:p>
        </p:txBody>
      </p:sp>
      <p:sp>
        <p:nvSpPr>
          <p:cNvPr id="7" name="Content Placeholder 6"/>
          <p:cNvSpPr>
            <a:spLocks noGrp="1"/>
          </p:cNvSpPr>
          <p:nvPr>
            <p:ph idx="1"/>
          </p:nvPr>
        </p:nvSpPr>
        <p:spPr/>
        <p:txBody>
          <a:bodyPr/>
          <a:lstStyle/>
          <a:p>
            <a:pPr marL="742950" indent="-742950" eaLnBrk="1" hangingPunct="1">
              <a:buFont typeface="+mj-lt"/>
              <a:buAutoNum type="arabicPeriod"/>
              <a:defRPr/>
            </a:pPr>
            <a:r>
              <a:rPr lang="en-US" sz="3200" dirty="0" smtClean="0">
                <a:ea typeface="+mn-ea"/>
                <a:cs typeface="+mn-cs"/>
              </a:rPr>
              <a:t>Customer Value proposition</a:t>
            </a:r>
          </a:p>
          <a:p>
            <a:pPr marL="742950" indent="-742950" eaLnBrk="1" hangingPunct="1">
              <a:buFont typeface="+mj-lt"/>
              <a:buAutoNum type="arabicPeriod"/>
              <a:defRPr/>
            </a:pPr>
            <a:r>
              <a:rPr lang="en-US" sz="3200" dirty="0" smtClean="0">
                <a:ea typeface="+mn-ea"/>
                <a:cs typeface="+mn-cs"/>
              </a:rPr>
              <a:t>Revenue model</a:t>
            </a:r>
          </a:p>
          <a:p>
            <a:pPr marL="742950" indent="-742950" eaLnBrk="1" hangingPunct="1">
              <a:buFont typeface="+mj-lt"/>
              <a:buAutoNum type="arabicPeriod"/>
              <a:defRPr/>
            </a:pPr>
            <a:r>
              <a:rPr lang="en-US" sz="3200" dirty="0" smtClean="0">
                <a:ea typeface="+mn-ea"/>
                <a:cs typeface="+mn-cs"/>
              </a:rPr>
              <a:t>Market opportunity</a:t>
            </a:r>
          </a:p>
          <a:p>
            <a:pPr marL="742950" indent="-742950" eaLnBrk="1" hangingPunct="1">
              <a:buFont typeface="+mj-lt"/>
              <a:buAutoNum type="arabicPeriod"/>
              <a:defRPr/>
            </a:pPr>
            <a:r>
              <a:rPr lang="en-US" sz="3200" dirty="0" smtClean="0">
                <a:ea typeface="+mn-ea"/>
                <a:cs typeface="+mn-cs"/>
              </a:rPr>
              <a:t>Competitive environment</a:t>
            </a:r>
          </a:p>
          <a:p>
            <a:pPr marL="742950" indent="-742950" eaLnBrk="1" hangingPunct="1">
              <a:buFont typeface="+mj-lt"/>
              <a:buAutoNum type="arabicPeriod"/>
              <a:defRPr/>
            </a:pPr>
            <a:r>
              <a:rPr lang="en-US" sz="3200" dirty="0" smtClean="0">
                <a:ea typeface="+mn-ea"/>
                <a:cs typeface="+mn-cs"/>
              </a:rPr>
              <a:t>Competitive advantage</a:t>
            </a:r>
          </a:p>
          <a:p>
            <a:pPr marL="742950" indent="-742950" eaLnBrk="1" hangingPunct="1">
              <a:buFont typeface="+mj-lt"/>
              <a:buAutoNum type="arabicPeriod"/>
              <a:defRPr/>
            </a:pPr>
            <a:r>
              <a:rPr lang="en-US" sz="3200" dirty="0" smtClean="0">
                <a:ea typeface="+mn-ea"/>
                <a:cs typeface="+mn-cs"/>
              </a:rPr>
              <a:t>Market strategy</a:t>
            </a:r>
          </a:p>
          <a:p>
            <a:pPr marL="742950" indent="-742950" eaLnBrk="1" hangingPunct="1">
              <a:buFont typeface="+mj-lt"/>
              <a:buAutoNum type="arabicPeriod"/>
              <a:defRPr/>
            </a:pPr>
            <a:r>
              <a:rPr lang="en-US" sz="3200" dirty="0" smtClean="0">
                <a:ea typeface="+mn-ea"/>
                <a:cs typeface="+mn-cs"/>
              </a:rPr>
              <a:t>Organizational development</a:t>
            </a:r>
          </a:p>
          <a:p>
            <a:pPr marL="742950" indent="-742950" eaLnBrk="1" hangingPunct="1">
              <a:buFont typeface="+mj-lt"/>
              <a:buAutoNum type="arabicPeriod"/>
              <a:defRPr/>
            </a:pPr>
            <a:r>
              <a:rPr lang="en-US" sz="3200" dirty="0" smtClean="0">
                <a:ea typeface="+mn-ea"/>
                <a:cs typeface="+mn-cs"/>
              </a:rPr>
              <a:t>Management team</a:t>
            </a:r>
            <a:endParaRPr lang="en-US" sz="3200" dirty="0">
              <a:ea typeface="+mn-ea"/>
              <a:cs typeface="+mn-cs"/>
            </a:endParaRPr>
          </a:p>
        </p:txBody>
      </p:sp>
      <p:sp>
        <p:nvSpPr>
          <p:cNvPr id="17412"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1741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1F12DD64-30E5-4C4D-A344-D41C46281F25}" type="slidenum">
              <a:rPr lang="en-US" altLang="en-US" sz="1200">
                <a:solidFill>
                  <a:srgbClr val="1D5478"/>
                </a:solidFill>
                <a:latin typeface="Georgia" pitchFamily="18" charset="0"/>
              </a:rPr>
              <a:pPr/>
              <a:t>3</a:t>
            </a:fld>
            <a:endParaRPr lang="en-US" altLang="en-US" sz="1200">
              <a:solidFill>
                <a:srgbClr val="1D5478"/>
              </a:solidFill>
              <a:latin typeface="Georgia" pitchFamily="18" charset="0"/>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Private Industrial Networks</a:t>
            </a:r>
            <a:endParaRPr lang="en-US" sz="2000" dirty="0" smtClean="0">
              <a:solidFill>
                <a:srgbClr val="FF0000"/>
              </a:solidFill>
              <a:ea typeface="+mj-ea"/>
              <a:cs typeface="+mj-cs"/>
            </a:endParaRPr>
          </a:p>
        </p:txBody>
      </p:sp>
      <p:sp>
        <p:nvSpPr>
          <p:cNvPr id="76802" name="Rectangle 3"/>
          <p:cNvSpPr>
            <a:spLocks noGrp="1" noChangeArrowheads="1"/>
          </p:cNvSpPr>
          <p:nvPr>
            <p:ph idx="1"/>
          </p:nvPr>
        </p:nvSpPr>
        <p:spPr/>
        <p:txBody>
          <a:bodyPr/>
          <a:lstStyle/>
          <a:p>
            <a:pPr eaLnBrk="1" hangingPunct="1">
              <a:buClr>
                <a:srgbClr val="EF6527"/>
              </a:buClr>
              <a:defRPr/>
            </a:pPr>
            <a:r>
              <a:rPr lang="en-US" altLang="en-US" sz="3200" dirty="0" smtClean="0">
                <a:solidFill>
                  <a:srgbClr val="0C0C0C"/>
                </a:solidFill>
              </a:rPr>
              <a:t>Digital network used to coordinate among firms engaged in business together</a:t>
            </a:r>
          </a:p>
          <a:p>
            <a:pPr eaLnBrk="1" hangingPunct="1">
              <a:buClr>
                <a:srgbClr val="EF6527"/>
              </a:buClr>
              <a:defRPr/>
            </a:pPr>
            <a:r>
              <a:rPr lang="en-US" sz="2800" dirty="0" smtClean="0">
                <a:solidFill>
                  <a:srgbClr val="FF0000"/>
                </a:solidFill>
              </a:rPr>
              <a:t>Represents 75</a:t>
            </a:r>
            <a:r>
              <a:rPr lang="en-US" sz="2800" dirty="0">
                <a:solidFill>
                  <a:srgbClr val="FF0000"/>
                </a:solidFill>
              </a:rPr>
              <a:t>% of </a:t>
            </a:r>
            <a:r>
              <a:rPr lang="en-US" sz="2800" dirty="0" smtClean="0">
                <a:solidFill>
                  <a:srgbClr val="FF0000"/>
                </a:solidFill>
              </a:rPr>
              <a:t>B2B business by large firms</a:t>
            </a:r>
            <a:endParaRPr lang="en-US" altLang="en-US" sz="2800" dirty="0" smtClean="0">
              <a:solidFill>
                <a:srgbClr val="0C0C0C"/>
              </a:solidFill>
            </a:endParaRPr>
          </a:p>
          <a:p>
            <a:pPr eaLnBrk="1" hangingPunct="1">
              <a:buClr>
                <a:srgbClr val="EF6527"/>
              </a:buClr>
              <a:defRPr/>
            </a:pPr>
            <a:r>
              <a:rPr lang="en-US" altLang="en-US" sz="3200" dirty="0" smtClean="0">
                <a:solidFill>
                  <a:srgbClr val="0C0C0C"/>
                </a:solidFill>
              </a:rPr>
              <a:t>Often owned by a large network firm</a:t>
            </a:r>
            <a:endParaRPr lang="en-US" altLang="ja-JP" sz="3200" dirty="0" smtClean="0">
              <a:solidFill>
                <a:srgbClr val="0C0C0C"/>
              </a:solidFill>
            </a:endParaRPr>
          </a:p>
          <a:p>
            <a:pPr eaLnBrk="1" hangingPunct="1">
              <a:buClr>
                <a:srgbClr val="EF6527"/>
              </a:buClr>
              <a:defRPr/>
            </a:pPr>
            <a:r>
              <a:rPr lang="en-US" altLang="en-US" sz="2800" b="0" dirty="0" smtClean="0">
                <a:solidFill>
                  <a:srgbClr val="0C0C0C"/>
                </a:solidFill>
              </a:rPr>
              <a:t>Example: Walmart’</a:t>
            </a:r>
            <a:r>
              <a:rPr lang="en-US" altLang="ja-JP" sz="2800" b="0" dirty="0" smtClean="0">
                <a:solidFill>
                  <a:srgbClr val="0C0C0C"/>
                </a:solidFill>
              </a:rPr>
              <a:t>s network for suppliers</a:t>
            </a:r>
          </a:p>
          <a:p>
            <a:pPr eaLnBrk="1" hangingPunct="1">
              <a:buClr>
                <a:srgbClr val="EF6527"/>
              </a:buClr>
              <a:defRPr/>
            </a:pPr>
            <a:r>
              <a:rPr lang="en-US" altLang="en-US" sz="3200" dirty="0" smtClean="0">
                <a:solidFill>
                  <a:srgbClr val="0C0C0C"/>
                </a:solidFill>
              </a:rPr>
              <a:t>Cost absorbed by network owner and recovered through production and distribution efficiencies</a:t>
            </a:r>
          </a:p>
          <a:p>
            <a:pPr eaLnBrk="1" hangingPunct="1">
              <a:buClr>
                <a:srgbClr val="EF6527"/>
              </a:buClr>
              <a:defRPr/>
            </a:pPr>
            <a:endParaRPr lang="en-US" altLang="en-US" sz="3200" dirty="0" smtClean="0">
              <a:solidFill>
                <a:srgbClr val="0C0C0C"/>
              </a:solidFill>
            </a:endParaRPr>
          </a:p>
        </p:txBody>
      </p:sp>
      <p:sp>
        <p:nvSpPr>
          <p:cNvPr id="72708"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7270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A441EADA-0934-445B-893A-C035C79E47A8}" type="slidenum">
              <a:rPr lang="en-US" altLang="en-US" sz="1200">
                <a:solidFill>
                  <a:srgbClr val="1D5478"/>
                </a:solidFill>
                <a:latin typeface="Georgia" pitchFamily="18" charset="0"/>
              </a:rPr>
              <a:pPr/>
              <a:t>30</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Footer Placeholder 1"/>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74755" name="Slide Number Placeholder 2"/>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ea typeface="MS PGothic" pitchFamily="34" charset="-128"/>
              </a:defRPr>
            </a:lvl1pPr>
            <a:lvl2pPr marL="742950" indent="-285750">
              <a:defRPr sz="2400">
                <a:solidFill>
                  <a:schemeClr val="tx1"/>
                </a:solidFill>
                <a:latin typeface="Tahoma" pitchFamily="34" charset="0"/>
                <a:ea typeface="MS PGothic" pitchFamily="34" charset="-128"/>
              </a:defRPr>
            </a:lvl2pPr>
            <a:lvl3pPr marL="1143000" indent="-228600">
              <a:defRPr sz="2400">
                <a:solidFill>
                  <a:schemeClr val="tx1"/>
                </a:solidFill>
                <a:latin typeface="Tahoma" pitchFamily="34" charset="0"/>
                <a:ea typeface="MS PGothic" pitchFamily="34" charset="-128"/>
              </a:defRPr>
            </a:lvl3pPr>
            <a:lvl4pPr marL="1600200" indent="-228600">
              <a:defRPr sz="2400">
                <a:solidFill>
                  <a:schemeClr val="tx1"/>
                </a:solidFill>
                <a:latin typeface="Tahoma" pitchFamily="34" charset="0"/>
                <a:ea typeface="MS PGothic" pitchFamily="34" charset="-128"/>
              </a:defRPr>
            </a:lvl4pPr>
            <a:lvl5pPr marL="2057400" indent="-22860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r>
              <a:rPr lang="en-US" altLang="en-US" sz="1200">
                <a:solidFill>
                  <a:srgbClr val="1D5478"/>
                </a:solidFill>
                <a:latin typeface="Georgia" pitchFamily="18" charset="0"/>
              </a:rPr>
              <a:t>Slide 2-</a:t>
            </a:r>
            <a:fld id="{728F62D4-DB21-4D15-8BCF-524D81C30B6B}" type="slidenum">
              <a:rPr lang="en-US" altLang="en-US" sz="1200">
                <a:solidFill>
                  <a:srgbClr val="1D5478"/>
                </a:solidFill>
                <a:latin typeface="Georgia" pitchFamily="18" charset="0"/>
              </a:rPr>
              <a:pPr/>
              <a:t>31</a:t>
            </a:fld>
            <a:endParaRPr lang="en-US" altLang="en-US" sz="1200">
              <a:solidFill>
                <a:srgbClr val="1D5478"/>
              </a:solidFill>
              <a:latin typeface="Georgia" pitchFamily="18" charset="0"/>
            </a:endParaRPr>
          </a:p>
        </p:txBody>
      </p:sp>
      <p:graphicFrame>
        <p:nvGraphicFramePr>
          <p:cNvPr id="4" name="Table 3"/>
          <p:cNvGraphicFramePr>
            <a:graphicFrameLocks noGrp="1"/>
          </p:cNvGraphicFramePr>
          <p:nvPr/>
        </p:nvGraphicFramePr>
        <p:xfrm>
          <a:off x="1447800" y="1524000"/>
          <a:ext cx="6019800" cy="4695952"/>
        </p:xfrm>
        <a:graphic>
          <a:graphicData uri="http://schemas.openxmlformats.org/drawingml/2006/table">
            <a:tbl>
              <a:tblPr firstRow="1" firstCol="1" bandRow="1">
                <a:tableStyleId>{5C22544A-7EE6-4342-B048-85BDC9FD1C3A}</a:tableStyleId>
              </a:tblPr>
              <a:tblGrid>
                <a:gridCol w="1980777"/>
                <a:gridCol w="1981412"/>
                <a:gridCol w="2057611"/>
              </a:tblGrid>
              <a:tr h="880467">
                <a:tc>
                  <a:txBody>
                    <a:bodyPr/>
                    <a:lstStyle/>
                    <a:p>
                      <a:pPr marL="0" marR="0" algn="ctr">
                        <a:lnSpc>
                          <a:spcPct val="107000"/>
                        </a:lnSpc>
                        <a:spcBef>
                          <a:spcPts val="0"/>
                        </a:spcBef>
                        <a:spcAft>
                          <a:spcPts val="0"/>
                        </a:spcAft>
                      </a:pPr>
                      <a:r>
                        <a:rPr lang="en-US" sz="1800" dirty="0">
                          <a:solidFill>
                            <a:schemeClr val="tx1"/>
                          </a:solidFill>
                          <a:effectLst/>
                        </a:rPr>
                        <a:t>Exchange</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chemeClr val="tx1"/>
                          </a:solidFill>
                          <a:effectLst/>
                        </a:rPr>
                        <a:t>Consortia</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chemeClr val="tx1"/>
                          </a:solidFill>
                          <a:effectLst/>
                        </a:rPr>
                        <a:t>Private Industrial Network</a:t>
                      </a:r>
                    </a:p>
                    <a:p>
                      <a:pPr marL="0" marR="0" algn="ctr">
                        <a:lnSpc>
                          <a:spcPct val="107000"/>
                        </a:lnSpc>
                        <a:spcBef>
                          <a:spcPts val="0"/>
                        </a:spcBef>
                        <a:spcAft>
                          <a:spcPts val="0"/>
                        </a:spcAft>
                      </a:pPr>
                      <a:r>
                        <a:rPr lang="en-US" sz="1800" dirty="0">
                          <a:solidFill>
                            <a:schemeClr val="tx1"/>
                          </a:solidFill>
                          <a:effectLst/>
                        </a:rPr>
                        <a:t>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815358">
                <a:tc>
                  <a:txBody>
                    <a:bodyPr/>
                    <a:lstStyle/>
                    <a:p>
                      <a:pPr marL="342900" marR="0" lvl="0" indent="-342900">
                        <a:lnSpc>
                          <a:spcPct val="107000"/>
                        </a:lnSpc>
                        <a:spcBef>
                          <a:spcPts val="0"/>
                        </a:spcBef>
                        <a:spcAft>
                          <a:spcPts val="0"/>
                        </a:spcAft>
                        <a:buFont typeface="Symbol" panose="05050102010706020507" pitchFamily="18" charset="2"/>
                        <a:buChar char=""/>
                      </a:pPr>
                      <a:r>
                        <a:rPr lang="en-US" sz="1800" b="0" dirty="0">
                          <a:solidFill>
                            <a:schemeClr val="tx1"/>
                          </a:solidFill>
                          <a:effectLst/>
                        </a:rPr>
                        <a:t>Hundreds of suppliers meet small number of large buyers</a:t>
                      </a:r>
                    </a:p>
                    <a:p>
                      <a:pPr marL="342900" marR="0" lvl="0" indent="-342900">
                        <a:lnSpc>
                          <a:spcPct val="107000"/>
                        </a:lnSpc>
                        <a:spcBef>
                          <a:spcPts val="0"/>
                        </a:spcBef>
                        <a:spcAft>
                          <a:spcPts val="0"/>
                        </a:spcAft>
                        <a:buFont typeface="Symbol" panose="05050102010706020507" pitchFamily="18" charset="2"/>
                        <a:buChar char=""/>
                      </a:pPr>
                      <a:r>
                        <a:rPr lang="en-US" sz="1800" b="0" dirty="0">
                          <a:solidFill>
                            <a:schemeClr val="tx1"/>
                          </a:solidFill>
                          <a:effectLst/>
                        </a:rPr>
                        <a:t>Generate revenue by a commission or fee based on the size of the transaction</a:t>
                      </a:r>
                    </a:p>
                    <a:p>
                      <a:pPr marL="342900" marR="0" lvl="0" indent="-342900">
                        <a:lnSpc>
                          <a:spcPct val="107000"/>
                        </a:lnSpc>
                        <a:spcBef>
                          <a:spcPts val="0"/>
                        </a:spcBef>
                        <a:spcAft>
                          <a:spcPts val="0"/>
                        </a:spcAft>
                        <a:buFont typeface="Symbol" panose="05050102010706020507" pitchFamily="18" charset="2"/>
                        <a:buChar char=""/>
                      </a:pPr>
                      <a:r>
                        <a:rPr lang="en-US" sz="1800" b="0" dirty="0">
                          <a:solidFill>
                            <a:schemeClr val="tx1"/>
                          </a:solidFill>
                          <a:effectLst/>
                        </a:rPr>
                        <a:t>Usually serve a single industry</a:t>
                      </a:r>
                    </a:p>
                    <a:p>
                      <a:pPr marL="457200" marR="0">
                        <a:lnSpc>
                          <a:spcPct val="107000"/>
                        </a:lnSpc>
                        <a:spcBef>
                          <a:spcPts val="0"/>
                        </a:spcBef>
                        <a:spcAft>
                          <a:spcPts val="0"/>
                        </a:spcAft>
                      </a:pPr>
                      <a:r>
                        <a:rPr lang="en-US" sz="1800" b="0" dirty="0">
                          <a:effectLst/>
                        </a:rPr>
                        <a:t>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Is industry owned</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 Serves a vertical marketplace</a:t>
                      </a:r>
                    </a:p>
                    <a:p>
                      <a:pPr marL="457200" marR="0">
                        <a:lnSpc>
                          <a:spcPct val="107000"/>
                        </a:lnSpc>
                        <a:spcBef>
                          <a:spcPts val="0"/>
                        </a:spcBef>
                        <a:spcAft>
                          <a:spcPts val="0"/>
                        </a:spcAft>
                      </a:pPr>
                      <a:r>
                        <a:rPr lang="en-US" sz="1800" dirty="0">
                          <a:effectLst/>
                        </a:rPr>
                        <a:t> </a:t>
                      </a:r>
                    </a:p>
                    <a:p>
                      <a:pPr marL="0" marR="0">
                        <a:lnSpc>
                          <a:spcPct val="107000"/>
                        </a:lnSpc>
                        <a:spcBef>
                          <a:spcPts val="0"/>
                        </a:spcBef>
                        <a:spcAft>
                          <a:spcPts val="0"/>
                        </a:spcAft>
                      </a:pPr>
                      <a:r>
                        <a:rPr lang="en-US" sz="18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rPr>
                        <a:t>Coordinate the flow of communications among firms doing business together </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Participation is by invitation only</a:t>
                      </a:r>
                    </a:p>
                    <a:p>
                      <a:pPr marL="342900" marR="0" lvl="0" indent="-342900">
                        <a:lnSpc>
                          <a:spcPct val="107000"/>
                        </a:lnSpc>
                        <a:spcBef>
                          <a:spcPts val="0"/>
                        </a:spcBef>
                        <a:spcAft>
                          <a:spcPts val="0"/>
                        </a:spcAft>
                        <a:buFont typeface="Symbol" panose="05050102010706020507" pitchFamily="18" charset="2"/>
                        <a:buChar char=""/>
                      </a:pPr>
                      <a:r>
                        <a:rPr lang="en-US" sz="1800" dirty="0">
                          <a:effectLst/>
                        </a:rPr>
                        <a:t>Walmart operates the largest private network</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74770" name="Rectangle 1"/>
          <p:cNvSpPr>
            <a:spLocks noChangeArrowheads="1"/>
          </p:cNvSpPr>
          <p:nvPr/>
        </p:nvSpPr>
        <p:spPr bwMode="auto">
          <a:xfrm>
            <a:off x="1219200" y="584200"/>
            <a:ext cx="5943600"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r>
              <a:rPr lang="en-US" altLang="en-US" sz="2000" b="1">
                <a:latin typeface="Calibri" pitchFamily="34" charset="0"/>
                <a:cs typeface="Times New Roman" charset="0"/>
              </a:rPr>
              <a:t>Difference between Exchange, Consortia, Private Industrial Network</a:t>
            </a:r>
            <a:endParaRPr lang="en-US" altLang="en-US" sz="2000" b="1"/>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2"/>
          <p:cNvSpPr>
            <a:spLocks noGrp="1" noChangeArrowheads="1"/>
          </p:cNvSpPr>
          <p:nvPr>
            <p:ph type="ftr" sz="quarter" idx="10"/>
          </p:nvPr>
        </p:nvSpPr>
        <p:spPr>
          <a:ln/>
        </p:spPr>
        <p:txBody>
          <a:bodyPr/>
          <a:lstStyle/>
          <a:p>
            <a:r>
              <a:rPr lang="en-US"/>
              <a:t>Copyright © 2010 Pearson Education, Inc.</a:t>
            </a:r>
          </a:p>
        </p:txBody>
      </p:sp>
      <p:sp>
        <p:nvSpPr>
          <p:cNvPr id="33794" name="Rectangle 2"/>
          <p:cNvSpPr>
            <a:spLocks noGrp="1" noChangeArrowheads="1"/>
          </p:cNvSpPr>
          <p:nvPr>
            <p:ph type="title"/>
          </p:nvPr>
        </p:nvSpPr>
        <p:spPr>
          <a:xfrm>
            <a:off x="457200" y="762000"/>
            <a:ext cx="8229600" cy="1077913"/>
          </a:xfrm>
        </p:spPr>
        <p:txBody>
          <a:bodyPr/>
          <a:lstStyle/>
          <a:p>
            <a:pPr eaLnBrk="1" hangingPunct="1"/>
            <a:r>
              <a:rPr lang="en-US" smtClean="0"/>
              <a:t>Business Models in Emerging </a:t>
            </a:r>
            <a:br>
              <a:rPr lang="en-US" smtClean="0"/>
            </a:br>
            <a:r>
              <a:rPr lang="en-US" smtClean="0"/>
              <a:t>E-commerce Areas</a:t>
            </a:r>
          </a:p>
        </p:txBody>
      </p:sp>
      <p:sp>
        <p:nvSpPr>
          <p:cNvPr id="41989" name="Rectangle 3"/>
          <p:cNvSpPr>
            <a:spLocks noGrp="1" noChangeArrowheads="1"/>
          </p:cNvSpPr>
          <p:nvPr>
            <p:ph idx="1"/>
          </p:nvPr>
        </p:nvSpPr>
        <p:spPr>
          <a:xfrm>
            <a:off x="304800" y="2057400"/>
            <a:ext cx="8686800" cy="4343400"/>
          </a:xfrm>
        </p:spPr>
        <p:txBody>
          <a:bodyPr/>
          <a:lstStyle/>
          <a:p>
            <a:pPr algn="just" eaLnBrk="1" hangingPunct="1">
              <a:lnSpc>
                <a:spcPct val="90000"/>
              </a:lnSpc>
            </a:pPr>
            <a:r>
              <a:rPr lang="en-US" sz="2800" dirty="0" smtClean="0"/>
              <a:t>M-commerce </a:t>
            </a:r>
            <a:r>
              <a:rPr lang="en-US" sz="2800" b="0" dirty="0" smtClean="0"/>
              <a:t>(</a:t>
            </a:r>
            <a:r>
              <a:rPr lang="en-US" sz="2800" dirty="0"/>
              <a:t>mobile commerce</a:t>
            </a:r>
            <a:r>
              <a:rPr lang="en-US" sz="2800" b="0" dirty="0" smtClean="0"/>
              <a:t>):</a:t>
            </a:r>
            <a:r>
              <a:rPr lang="en-US" sz="2800" dirty="0" smtClean="0"/>
              <a:t> </a:t>
            </a:r>
          </a:p>
          <a:p>
            <a:pPr lvl="1" algn="just" eaLnBrk="1" hangingPunct="1">
              <a:lnSpc>
                <a:spcPct val="90000"/>
              </a:lnSpc>
            </a:pPr>
            <a:r>
              <a:rPr lang="en-US" sz="1800" dirty="0" smtClean="0"/>
              <a:t>Takes traditional </a:t>
            </a:r>
            <a:r>
              <a:rPr lang="en-US" sz="1800" dirty="0"/>
              <a:t>e-commerce models and leverages emerging new wireless technologies to permit mobile access to the  web. </a:t>
            </a:r>
            <a:endParaRPr lang="en-US" sz="1800" dirty="0" smtClean="0"/>
          </a:p>
          <a:p>
            <a:pPr lvl="1" algn="just" eaLnBrk="1" hangingPunct="1">
              <a:lnSpc>
                <a:spcPct val="90000"/>
              </a:lnSpc>
            </a:pPr>
            <a:r>
              <a:rPr lang="en-US" sz="1800" dirty="0" smtClean="0"/>
              <a:t>Wireless </a:t>
            </a:r>
            <a:r>
              <a:rPr lang="en-US" sz="1800" dirty="0"/>
              <a:t>web technology will be used to enable the extension of existing web business models to service the mobile work force and consumer of the future. </a:t>
            </a:r>
            <a:endParaRPr lang="en-US" sz="1800" dirty="0" smtClean="0"/>
          </a:p>
          <a:p>
            <a:pPr lvl="1" algn="just" eaLnBrk="1" hangingPunct="1">
              <a:lnSpc>
                <a:spcPct val="90000"/>
              </a:lnSpc>
            </a:pPr>
            <a:r>
              <a:rPr lang="en-US" sz="1800" dirty="0" smtClean="0"/>
              <a:t>Wireless </a:t>
            </a:r>
            <a:r>
              <a:rPr lang="en-US" sz="1800" dirty="0"/>
              <a:t>networks utilize newly available bandwidth and communication protocols to connect mobile users to the internet.</a:t>
            </a:r>
            <a:endParaRPr lang="en-US" sz="1800" dirty="0" smtClean="0"/>
          </a:p>
          <a:p>
            <a:pPr lvl="1" algn="just" eaLnBrk="1" hangingPunct="1">
              <a:lnSpc>
                <a:spcPct val="90000"/>
              </a:lnSpc>
            </a:pPr>
            <a:r>
              <a:rPr lang="en-US" sz="1800" dirty="0" smtClean="0"/>
              <a:t>Technology platform continues to evolve</a:t>
            </a:r>
          </a:p>
          <a:p>
            <a:pPr lvl="1" algn="just" eaLnBrk="1" hangingPunct="1">
              <a:lnSpc>
                <a:spcPct val="90000"/>
              </a:lnSpc>
            </a:pPr>
            <a:r>
              <a:rPr lang="en-US" sz="1800" dirty="0"/>
              <a:t>The key technologies here are cell phone based 3G (third – generation </a:t>
            </a:r>
            <a:r>
              <a:rPr lang="en-US" sz="1800" dirty="0" smtClean="0"/>
              <a:t>wireless) </a:t>
            </a:r>
            <a:r>
              <a:rPr lang="en-US" sz="1800" dirty="0"/>
              <a:t>Wi-Fi(wireless local area networks), and Bluetooth (short-range radio frequency web devices).</a:t>
            </a:r>
            <a:endParaRPr lang="en-US" sz="1800" dirty="0" smtClean="0"/>
          </a:p>
          <a:p>
            <a:pPr lvl="1" algn="just" eaLnBrk="1" hangingPunct="1">
              <a:lnSpc>
                <a:spcPct val="90000"/>
              </a:lnSpc>
            </a:pPr>
            <a:r>
              <a:rPr lang="en-US" sz="1800" dirty="0" smtClean="0"/>
              <a:t>In the United States, demand still highest for digital content like ring tones, </a:t>
            </a:r>
            <a:r>
              <a:rPr lang="en-US" sz="1800" dirty="0"/>
              <a:t>games and wallpaper</a:t>
            </a:r>
            <a:endParaRPr lang="en-US" sz="1800" dirty="0" smtClean="0"/>
          </a:p>
          <a:p>
            <a:pPr algn="just" eaLnBrk="1" hangingPunct="1">
              <a:lnSpc>
                <a:spcPct val="90000"/>
              </a:lnSpc>
              <a:buFont typeface="Wingdings" pitchFamily="2" charset="2"/>
              <a:buNone/>
            </a:pPr>
            <a:r>
              <a:rPr lang="en-US" sz="1800" dirty="0" smtClean="0"/>
              <a:t>	Revenue Model</a:t>
            </a:r>
          </a:p>
          <a:p>
            <a:pPr lvl="1" algn="just" eaLnBrk="1" hangingPunct="1">
              <a:lnSpc>
                <a:spcPct val="90000"/>
              </a:lnSpc>
            </a:pPr>
            <a:r>
              <a:rPr lang="en-US" sz="1800" dirty="0"/>
              <a:t>M-commerce business models that hope to rely on push advertising.  </a:t>
            </a:r>
          </a:p>
          <a:p>
            <a:pPr algn="just" eaLnBrk="1" hangingPunct="1">
              <a:lnSpc>
                <a:spcPct val="90000"/>
              </a:lnSpc>
              <a:buFont typeface="Wingdings" pitchFamily="2" charset="2"/>
              <a:buNone/>
            </a:pPr>
            <a:endParaRPr lang="en-US" sz="1800" dirty="0" smtClean="0"/>
          </a:p>
          <a:p>
            <a:pPr algn="just" eaLnBrk="1" hangingPunct="1">
              <a:lnSpc>
                <a:spcPct val="90000"/>
              </a:lnSpc>
            </a:pPr>
            <a:endParaRPr lang="en-US" sz="1800" dirty="0" smtClean="0"/>
          </a:p>
        </p:txBody>
      </p:sp>
      <p:sp>
        <p:nvSpPr>
          <p:cNvPr id="5" name="Slide Number Placeholder 4"/>
          <p:cNvSpPr>
            <a:spLocks noGrp="1"/>
          </p:cNvSpPr>
          <p:nvPr>
            <p:ph type="sldNum" sz="quarter" idx="11"/>
          </p:nvPr>
        </p:nvSpPr>
        <p:spPr/>
        <p:txBody>
          <a:bodyPr/>
          <a:lstStyle/>
          <a:p>
            <a:pPr>
              <a:defRPr/>
            </a:pPr>
            <a:r>
              <a:rPr lang="en-US"/>
              <a:t>Slide 2-</a:t>
            </a:r>
            <a:fld id="{9C8C05AA-5C3B-4A96-AD19-0C249BDE113A}" type="slidenum">
              <a:rPr lang="en-US"/>
              <a:pPr>
                <a:defRPr/>
              </a:pPr>
              <a:t>32</a:t>
            </a:fld>
            <a:endParaRPr lang="en-US"/>
          </a:p>
        </p:txBody>
      </p:sp>
    </p:spTree>
    <p:extLst>
      <p:ext uri="{BB962C8B-B14F-4D97-AF65-F5344CB8AC3E}">
        <p14:creationId xmlns:p14="http://schemas.microsoft.com/office/powerpoint/2010/main" val="1068339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1. </a:t>
            </a:r>
            <a:r>
              <a:rPr lang="en-US" dirty="0"/>
              <a:t>Customer </a:t>
            </a:r>
            <a:r>
              <a:rPr lang="en-US" dirty="0" smtClean="0">
                <a:ea typeface="+mj-ea"/>
                <a:cs typeface="+mj-cs"/>
              </a:rPr>
              <a:t>Value Proposition</a:t>
            </a:r>
          </a:p>
        </p:txBody>
      </p:sp>
      <p:sp>
        <p:nvSpPr>
          <p:cNvPr id="24578" name="Rectangle 3"/>
          <p:cNvSpPr>
            <a:spLocks noGrp="1" noChangeArrowheads="1"/>
          </p:cNvSpPr>
          <p:nvPr>
            <p:ph idx="1"/>
          </p:nvPr>
        </p:nvSpPr>
        <p:spPr>
          <a:xfrm>
            <a:off x="457200" y="1371600"/>
            <a:ext cx="8534400" cy="5029200"/>
          </a:xfrm>
        </p:spPr>
        <p:txBody>
          <a:bodyPr/>
          <a:lstStyle/>
          <a:p>
            <a:pPr eaLnBrk="1" hangingPunct="1">
              <a:buClr>
                <a:srgbClr val="EF6527"/>
              </a:buClr>
              <a:defRPr/>
            </a:pPr>
            <a:r>
              <a:rPr lang="en-US" altLang="ja-JP" sz="2400" dirty="0" smtClean="0">
                <a:solidFill>
                  <a:srgbClr val="0C0C0C"/>
                </a:solidFill>
              </a:rPr>
              <a:t>How does the product or service fulfill customer needs</a:t>
            </a:r>
          </a:p>
          <a:p>
            <a:pPr eaLnBrk="1" hangingPunct="1">
              <a:buClr>
                <a:srgbClr val="EF6527"/>
              </a:buClr>
              <a:defRPr/>
            </a:pPr>
            <a:r>
              <a:rPr lang="en-US" sz="2400" dirty="0" smtClean="0"/>
              <a:t>Why customers </a:t>
            </a:r>
            <a:r>
              <a:rPr lang="en-US" sz="2400" dirty="0"/>
              <a:t>will choose to business with </a:t>
            </a:r>
            <a:r>
              <a:rPr lang="en-US" sz="2400" dirty="0" smtClean="0"/>
              <a:t>your firm </a:t>
            </a:r>
            <a:r>
              <a:rPr lang="en-US" sz="2400" dirty="0"/>
              <a:t>instead of another company</a:t>
            </a:r>
            <a:endParaRPr lang="en-US" altLang="ja-JP" sz="2400" dirty="0" smtClean="0">
              <a:solidFill>
                <a:srgbClr val="0C0C0C"/>
              </a:solidFill>
            </a:endParaRPr>
          </a:p>
          <a:p>
            <a:pPr eaLnBrk="1" hangingPunct="1">
              <a:buClr>
                <a:srgbClr val="EF6527"/>
              </a:buClr>
              <a:defRPr/>
            </a:pPr>
            <a:r>
              <a:rPr lang="en-US" altLang="en-US" sz="2400" dirty="0">
                <a:solidFill>
                  <a:srgbClr val="0C0C0C"/>
                </a:solidFill>
              </a:rPr>
              <a:t>E</a:t>
            </a:r>
            <a:r>
              <a:rPr lang="en-US" altLang="en-US" sz="2400" dirty="0" smtClean="0">
                <a:solidFill>
                  <a:srgbClr val="0C0C0C"/>
                </a:solidFill>
              </a:rPr>
              <a:t>-commerce value propositions:</a:t>
            </a:r>
          </a:p>
          <a:p>
            <a:pPr lvl="1" eaLnBrk="1" hangingPunct="1">
              <a:defRPr/>
            </a:pPr>
            <a:r>
              <a:rPr lang="en-US" altLang="en-US" sz="1600" dirty="0" smtClean="0">
                <a:solidFill>
                  <a:srgbClr val="0C0C0C"/>
                </a:solidFill>
              </a:rPr>
              <a:t>Personalization/customization</a:t>
            </a:r>
          </a:p>
          <a:p>
            <a:pPr lvl="1" eaLnBrk="1" hangingPunct="1">
              <a:defRPr/>
            </a:pPr>
            <a:r>
              <a:rPr lang="en-US" altLang="en-US" sz="1600" dirty="0" smtClean="0">
                <a:solidFill>
                  <a:srgbClr val="0C0C0C"/>
                </a:solidFill>
              </a:rPr>
              <a:t>Convenience</a:t>
            </a:r>
          </a:p>
          <a:p>
            <a:pPr lvl="1" eaLnBrk="1" hangingPunct="1">
              <a:defRPr/>
            </a:pPr>
            <a:r>
              <a:rPr lang="en-US" altLang="en-US" sz="1600" dirty="0" smtClean="0">
                <a:solidFill>
                  <a:srgbClr val="0C0C0C"/>
                </a:solidFill>
              </a:rPr>
              <a:t>Price/No shipping cost</a:t>
            </a:r>
          </a:p>
          <a:p>
            <a:pPr lvl="1" eaLnBrk="1" hangingPunct="1">
              <a:defRPr/>
            </a:pPr>
            <a:r>
              <a:rPr lang="en-US" altLang="en-US" sz="1600" dirty="0" smtClean="0">
                <a:solidFill>
                  <a:srgbClr val="0C0C0C"/>
                </a:solidFill>
              </a:rPr>
              <a:t>Quick delivery</a:t>
            </a:r>
          </a:p>
          <a:p>
            <a:pPr lvl="1" eaLnBrk="1" hangingPunct="1">
              <a:defRPr/>
            </a:pPr>
            <a:r>
              <a:rPr lang="en-US" altLang="en-US" sz="1600" dirty="0" smtClean="0">
                <a:solidFill>
                  <a:srgbClr val="0C0C0C"/>
                </a:solidFill>
              </a:rPr>
              <a:t>Unparalleled Selection</a:t>
            </a:r>
          </a:p>
          <a:p>
            <a:pPr lvl="1" eaLnBrk="1" hangingPunct="1">
              <a:defRPr/>
            </a:pPr>
            <a:r>
              <a:rPr lang="en-US" altLang="en-US" sz="1600" dirty="0" smtClean="0">
                <a:solidFill>
                  <a:srgbClr val="0C0C0C"/>
                </a:solidFill>
              </a:rPr>
              <a:t>Product/service quality</a:t>
            </a:r>
            <a:endParaRPr lang="en-US" altLang="en-US" sz="1600" dirty="0">
              <a:solidFill>
                <a:srgbClr val="0C0C0C"/>
              </a:solidFill>
            </a:endParaRPr>
          </a:p>
          <a:p>
            <a:pPr marL="58738" lvl="1" indent="0" eaLnBrk="1" hangingPunct="1">
              <a:buNone/>
              <a:defRPr/>
            </a:pPr>
            <a:r>
              <a:rPr lang="en-US" sz="1600" b="1" dirty="0" smtClean="0"/>
              <a:t>Examples</a:t>
            </a:r>
            <a:r>
              <a:rPr lang="en-US" sz="1600" dirty="0" smtClean="0"/>
              <a:t>: </a:t>
            </a:r>
          </a:p>
          <a:p>
            <a:pPr marL="58738" lvl="1" indent="0" eaLnBrk="1" hangingPunct="1">
              <a:buNone/>
              <a:defRPr/>
            </a:pPr>
            <a:r>
              <a:rPr lang="en-US" sz="1600" b="1" dirty="0" err="1" smtClean="0"/>
              <a:t>Pizzahut</a:t>
            </a:r>
            <a:r>
              <a:rPr lang="en-US" sz="1600" b="1" dirty="0" smtClean="0"/>
              <a:t> Value Proposition </a:t>
            </a:r>
            <a:r>
              <a:rPr lang="en-US" sz="1600" dirty="0" smtClean="0"/>
              <a:t>- delivery of Pizza within 17 and half min. </a:t>
            </a:r>
          </a:p>
          <a:p>
            <a:pPr marL="58738" lvl="1" indent="0" algn="just" eaLnBrk="1" hangingPunct="1">
              <a:buNone/>
              <a:defRPr/>
            </a:pPr>
            <a:r>
              <a:rPr lang="en-US" sz="1600" b="1" dirty="0" smtClean="0"/>
              <a:t>Amazon Value Proposition </a:t>
            </a:r>
            <a:r>
              <a:rPr lang="en-US" sz="1600" dirty="0" smtClean="0"/>
              <a:t>– (</a:t>
            </a:r>
            <a:r>
              <a:rPr lang="en-US" sz="1600" b="1" dirty="0" smtClean="0"/>
              <a:t>Unparalleled Selection and Convenience</a:t>
            </a:r>
            <a:r>
              <a:rPr lang="en-US" sz="1600" dirty="0" smtClean="0"/>
              <a:t>) Amazon makes it possible for book lovers to shop for virtually any book in print from the comfort of their home or office, 24 hours a day and to know immediately whether a book is in stock or not. </a:t>
            </a:r>
          </a:p>
          <a:p>
            <a:pPr marL="457200" lvl="1" indent="0" eaLnBrk="1" hangingPunct="1">
              <a:buNone/>
              <a:defRPr/>
            </a:pPr>
            <a:endParaRPr lang="en-US" sz="2000" dirty="0"/>
          </a:p>
          <a:p>
            <a:pPr marL="457200" lvl="1" indent="0" eaLnBrk="1" hangingPunct="1">
              <a:buNone/>
              <a:defRPr/>
            </a:pPr>
            <a:endParaRPr lang="en-US" altLang="en-US" sz="2000" dirty="0" smtClean="0">
              <a:solidFill>
                <a:srgbClr val="0C0C0C"/>
              </a:solidFill>
            </a:endParaRPr>
          </a:p>
          <a:p>
            <a:pPr marL="457200" lvl="1" indent="0" eaLnBrk="1" hangingPunct="1">
              <a:buNone/>
              <a:defRPr/>
            </a:pPr>
            <a:endParaRPr lang="en-US" altLang="en-US" sz="2000" dirty="0" smtClean="0">
              <a:solidFill>
                <a:srgbClr val="0C0C0C"/>
              </a:solidFill>
            </a:endParaRPr>
          </a:p>
        </p:txBody>
      </p:sp>
      <p:sp>
        <p:nvSpPr>
          <p:cNvPr id="19460"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PearsonEducation, Inc. Publishing as Prentice Hall</a:t>
            </a:r>
          </a:p>
        </p:txBody>
      </p:sp>
      <p:sp>
        <p:nvSpPr>
          <p:cNvPr id="1946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CD99272E-B3AA-4100-8E00-677C80ED0DEE}" type="slidenum">
              <a:rPr lang="en-US" altLang="en-US" sz="1200">
                <a:solidFill>
                  <a:srgbClr val="1D5478"/>
                </a:solidFill>
                <a:latin typeface="Georgia" pitchFamily="18" charset="0"/>
              </a:rPr>
              <a:pPr/>
              <a:t>4</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2. Revenue Model</a:t>
            </a:r>
          </a:p>
        </p:txBody>
      </p:sp>
      <p:sp>
        <p:nvSpPr>
          <p:cNvPr id="26626" name="Rectangle 3"/>
          <p:cNvSpPr>
            <a:spLocks noGrp="1" noChangeArrowheads="1"/>
          </p:cNvSpPr>
          <p:nvPr>
            <p:ph idx="1"/>
          </p:nvPr>
        </p:nvSpPr>
        <p:spPr/>
        <p:txBody>
          <a:bodyPr/>
          <a:lstStyle/>
          <a:p>
            <a:pPr eaLnBrk="1" hangingPunct="1">
              <a:buClr>
                <a:srgbClr val="EF6527"/>
              </a:buClr>
              <a:defRPr/>
            </a:pPr>
            <a:r>
              <a:rPr lang="en-US" altLang="ja-JP" sz="3200" dirty="0" smtClean="0">
                <a:solidFill>
                  <a:srgbClr val="0C0C0C"/>
                </a:solidFill>
              </a:rPr>
              <a:t>How will the company earn money (Profit / Return)</a:t>
            </a:r>
          </a:p>
          <a:p>
            <a:pPr eaLnBrk="1" hangingPunct="1">
              <a:buClr>
                <a:srgbClr val="EF6527"/>
              </a:buClr>
              <a:defRPr/>
            </a:pPr>
            <a:r>
              <a:rPr lang="en-US" altLang="en-US" sz="3200" dirty="0" smtClean="0">
                <a:solidFill>
                  <a:srgbClr val="0C0C0C"/>
                </a:solidFill>
              </a:rPr>
              <a:t>Major types of revenue models:</a:t>
            </a:r>
          </a:p>
          <a:p>
            <a:pPr lvl="1" eaLnBrk="1" hangingPunct="1">
              <a:defRPr/>
            </a:pPr>
            <a:r>
              <a:rPr lang="en-US" altLang="en-US" sz="2400" dirty="0" smtClean="0">
                <a:solidFill>
                  <a:srgbClr val="0C0C0C"/>
                </a:solidFill>
              </a:rPr>
              <a:t>Advertising revenue model- </a:t>
            </a:r>
            <a:r>
              <a:rPr lang="en-US" altLang="en-US" sz="1800" dirty="0">
                <a:solidFill>
                  <a:srgbClr val="0C0C0C"/>
                </a:solidFill>
              </a:rPr>
              <a:t>Google, Yahoo, </a:t>
            </a:r>
            <a:r>
              <a:rPr lang="en-US" altLang="en-US" sz="1800" dirty="0" smtClean="0">
                <a:solidFill>
                  <a:srgbClr val="0C0C0C"/>
                </a:solidFill>
              </a:rPr>
              <a:t>Facebook </a:t>
            </a:r>
          </a:p>
          <a:p>
            <a:pPr lvl="1" eaLnBrk="1" hangingPunct="1">
              <a:defRPr/>
            </a:pPr>
            <a:r>
              <a:rPr lang="en-US" altLang="en-US" sz="2400" dirty="0" smtClean="0">
                <a:solidFill>
                  <a:srgbClr val="0C0C0C"/>
                </a:solidFill>
              </a:rPr>
              <a:t>Subscription revenue model –</a:t>
            </a:r>
            <a:r>
              <a:rPr lang="en-US" altLang="en-US" sz="1800" dirty="0" smtClean="0">
                <a:solidFill>
                  <a:srgbClr val="0C0C0C"/>
                </a:solidFill>
              </a:rPr>
              <a:t>Anti </a:t>
            </a:r>
            <a:r>
              <a:rPr lang="en-US" altLang="en-US" sz="1800" dirty="0">
                <a:solidFill>
                  <a:srgbClr val="0C0C0C"/>
                </a:solidFill>
              </a:rPr>
              <a:t>virus, Consumer </a:t>
            </a:r>
            <a:r>
              <a:rPr lang="en-US" altLang="en-US" sz="1800" dirty="0" smtClean="0">
                <a:solidFill>
                  <a:srgbClr val="0C0C0C"/>
                </a:solidFill>
              </a:rPr>
              <a:t>Reports, Wall Street News Subscription, </a:t>
            </a:r>
            <a:r>
              <a:rPr lang="en-US" altLang="en-US" sz="1800" dirty="0" err="1" smtClean="0">
                <a:solidFill>
                  <a:srgbClr val="0C0C0C"/>
                </a:solidFill>
              </a:rPr>
              <a:t>Dropboox</a:t>
            </a:r>
            <a:endParaRPr lang="en-US" altLang="en-US" sz="1800" dirty="0" smtClean="0">
              <a:solidFill>
                <a:srgbClr val="0C0C0C"/>
              </a:solidFill>
            </a:endParaRPr>
          </a:p>
          <a:p>
            <a:pPr lvl="1" eaLnBrk="1" hangingPunct="1">
              <a:defRPr/>
            </a:pPr>
            <a:r>
              <a:rPr lang="en-US" altLang="en-US" sz="2400" dirty="0" smtClean="0">
                <a:solidFill>
                  <a:srgbClr val="0C0C0C"/>
                </a:solidFill>
              </a:rPr>
              <a:t>Transaction fee revenue model- </a:t>
            </a:r>
            <a:r>
              <a:rPr lang="en-US" altLang="en-US" sz="1800" dirty="0" err="1" smtClean="0">
                <a:solidFill>
                  <a:srgbClr val="0C0C0C"/>
                </a:solidFill>
              </a:rPr>
              <a:t>ebay</a:t>
            </a:r>
            <a:r>
              <a:rPr lang="en-US" altLang="en-US" sz="1800" dirty="0" smtClean="0">
                <a:solidFill>
                  <a:srgbClr val="0C0C0C"/>
                </a:solidFill>
              </a:rPr>
              <a:t>, E-trade, Credit cards </a:t>
            </a:r>
          </a:p>
          <a:p>
            <a:pPr lvl="1" eaLnBrk="1" hangingPunct="1">
              <a:defRPr/>
            </a:pPr>
            <a:r>
              <a:rPr lang="en-US" altLang="en-US" sz="2400" dirty="0" smtClean="0">
                <a:solidFill>
                  <a:srgbClr val="0C0C0C"/>
                </a:solidFill>
              </a:rPr>
              <a:t>Sales revenue model –</a:t>
            </a:r>
            <a:r>
              <a:rPr lang="en-US" altLang="en-US" sz="1800" dirty="0" smtClean="0">
                <a:solidFill>
                  <a:srgbClr val="0C0C0C"/>
                </a:solidFill>
              </a:rPr>
              <a:t> Amazon, </a:t>
            </a:r>
            <a:r>
              <a:rPr lang="en-US" sz="1800" dirty="0"/>
              <a:t>Dell.com, Acer.com, Sony.com</a:t>
            </a:r>
            <a:endParaRPr lang="en-US" altLang="en-US" sz="1800" dirty="0" smtClean="0">
              <a:solidFill>
                <a:srgbClr val="0C0C0C"/>
              </a:solidFill>
            </a:endParaRPr>
          </a:p>
          <a:p>
            <a:pPr lvl="1" eaLnBrk="1" hangingPunct="1">
              <a:defRPr/>
            </a:pPr>
            <a:r>
              <a:rPr lang="en-US" altLang="en-US" sz="2400" dirty="0" smtClean="0">
                <a:solidFill>
                  <a:srgbClr val="0C0C0C"/>
                </a:solidFill>
              </a:rPr>
              <a:t>Affiliate revenue model – </a:t>
            </a:r>
            <a:r>
              <a:rPr lang="en-US" altLang="en-US" sz="1800" dirty="0" smtClean="0">
                <a:solidFill>
                  <a:srgbClr val="0C0C0C"/>
                </a:solidFill>
              </a:rPr>
              <a:t>airlines/car rentals/hotels (</a:t>
            </a:r>
            <a:r>
              <a:rPr lang="en-US" altLang="en-US" sz="1800" dirty="0" err="1" smtClean="0">
                <a:solidFill>
                  <a:srgbClr val="0C0C0C"/>
                </a:solidFill>
              </a:rPr>
              <a:t>Trivago</a:t>
            </a:r>
            <a:r>
              <a:rPr lang="en-US" altLang="en-US" sz="1800" dirty="0" smtClean="0">
                <a:solidFill>
                  <a:srgbClr val="0C0C0C"/>
                </a:solidFill>
              </a:rPr>
              <a:t>, Food Panda)</a:t>
            </a:r>
          </a:p>
        </p:txBody>
      </p:sp>
      <p:sp>
        <p:nvSpPr>
          <p:cNvPr id="21508"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2150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FC02A660-4857-42BB-87D5-39F618B42716}" type="slidenum">
              <a:rPr lang="en-US" altLang="en-US" sz="1200">
                <a:solidFill>
                  <a:srgbClr val="1D5478"/>
                </a:solidFill>
                <a:latin typeface="Georgia" pitchFamily="18" charset="0"/>
              </a:rPr>
              <a:pPr/>
              <a:t>5</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3. Market Opportunity</a:t>
            </a:r>
          </a:p>
        </p:txBody>
      </p:sp>
      <p:sp>
        <p:nvSpPr>
          <p:cNvPr id="30722" name="Rectangle 3"/>
          <p:cNvSpPr>
            <a:spLocks noGrp="1" noChangeArrowheads="1"/>
          </p:cNvSpPr>
          <p:nvPr>
            <p:ph idx="1"/>
          </p:nvPr>
        </p:nvSpPr>
        <p:spPr/>
        <p:txBody>
          <a:bodyPr/>
          <a:lstStyle/>
          <a:p>
            <a:pPr eaLnBrk="1" hangingPunct="1">
              <a:buClr>
                <a:srgbClr val="EF6527"/>
              </a:buClr>
              <a:defRPr/>
            </a:pPr>
            <a:r>
              <a:rPr lang="en-US" altLang="ja-JP" dirty="0" smtClean="0">
                <a:solidFill>
                  <a:srgbClr val="0C0C0C"/>
                </a:solidFill>
              </a:rPr>
              <a:t>The intended Marketspace of the company</a:t>
            </a:r>
          </a:p>
          <a:p>
            <a:pPr lvl="1" eaLnBrk="1" hangingPunct="1">
              <a:defRPr/>
            </a:pPr>
            <a:r>
              <a:rPr lang="en-US" altLang="en-US" sz="2400" dirty="0" smtClean="0">
                <a:solidFill>
                  <a:srgbClr val="0C0C0C"/>
                </a:solidFill>
              </a:rPr>
              <a:t>Marketspace: Area of actual or potential commercial value in which company intends to operate</a:t>
            </a:r>
          </a:p>
          <a:p>
            <a:pPr lvl="1" eaLnBrk="1" hangingPunct="1">
              <a:defRPr/>
            </a:pPr>
            <a:r>
              <a:rPr lang="en-US" altLang="en-US" sz="2400" dirty="0" smtClean="0">
                <a:solidFill>
                  <a:srgbClr val="0C0C0C"/>
                </a:solidFill>
              </a:rPr>
              <a:t>Realistic market opportunity: Defined by revenue potential in each market segment in which company hopes to compete</a:t>
            </a:r>
          </a:p>
          <a:p>
            <a:pPr eaLnBrk="1" hangingPunct="1">
              <a:buClr>
                <a:srgbClr val="EF6527"/>
              </a:buClr>
              <a:defRPr/>
            </a:pPr>
            <a:r>
              <a:rPr lang="en-US" altLang="en-US" dirty="0" smtClean="0">
                <a:solidFill>
                  <a:srgbClr val="0C0C0C"/>
                </a:solidFill>
              </a:rPr>
              <a:t>Market opportunity typically divided into smaller segments</a:t>
            </a:r>
          </a:p>
        </p:txBody>
      </p:sp>
      <p:sp>
        <p:nvSpPr>
          <p:cNvPr id="25604"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2560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7C5E6A3C-ED30-43D0-AAE4-1972D93D972F}" type="slidenum">
              <a:rPr lang="en-US" altLang="en-US" sz="1200">
                <a:solidFill>
                  <a:srgbClr val="1D5478"/>
                </a:solidFill>
                <a:latin typeface="Georgia" pitchFamily="18" charset="0"/>
              </a:rPr>
              <a:pPr/>
              <a:t>6</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533400"/>
            <a:ext cx="8229600" cy="585788"/>
          </a:xfrm>
        </p:spPr>
        <p:txBody>
          <a:bodyPr/>
          <a:lstStyle/>
          <a:p>
            <a:pPr eaLnBrk="1" hangingPunct="1">
              <a:defRPr/>
            </a:pPr>
            <a:r>
              <a:rPr lang="en-US" sz="3200" dirty="0" smtClean="0">
                <a:ea typeface="+mj-ea"/>
                <a:cs typeface="+mj-cs"/>
              </a:rPr>
              <a:t>4. Competitive Environment</a:t>
            </a:r>
          </a:p>
        </p:txBody>
      </p:sp>
      <p:sp>
        <p:nvSpPr>
          <p:cNvPr id="32770" name="Rectangle 3"/>
          <p:cNvSpPr>
            <a:spLocks noGrp="1" noChangeArrowheads="1"/>
          </p:cNvSpPr>
          <p:nvPr>
            <p:ph idx="1"/>
          </p:nvPr>
        </p:nvSpPr>
        <p:spPr>
          <a:xfrm>
            <a:off x="457200" y="1119188"/>
            <a:ext cx="8229600" cy="5434012"/>
          </a:xfrm>
        </p:spPr>
        <p:txBody>
          <a:bodyPr/>
          <a:lstStyle/>
          <a:p>
            <a:pPr eaLnBrk="1" hangingPunct="1">
              <a:buClr>
                <a:srgbClr val="EF6527"/>
              </a:buClr>
              <a:defRPr/>
            </a:pPr>
            <a:r>
              <a:rPr lang="en-US" altLang="ja-JP" sz="2000" dirty="0" smtClean="0">
                <a:solidFill>
                  <a:srgbClr val="0C0C0C"/>
                </a:solidFill>
              </a:rPr>
              <a:t>Who else occupies your intended marketspace?</a:t>
            </a:r>
            <a:r>
              <a:rPr lang="ja-JP" altLang="en-US" sz="2000" dirty="0" smtClean="0">
                <a:solidFill>
                  <a:srgbClr val="0C0C0C"/>
                </a:solidFill>
              </a:rPr>
              <a:t>”</a:t>
            </a:r>
            <a:endParaRPr lang="en-US" altLang="ja-JP" sz="2000" dirty="0" smtClean="0">
              <a:solidFill>
                <a:srgbClr val="0C0C0C"/>
              </a:solidFill>
            </a:endParaRPr>
          </a:p>
          <a:p>
            <a:pPr lvl="1" eaLnBrk="1" hangingPunct="1">
              <a:defRPr/>
            </a:pPr>
            <a:r>
              <a:rPr lang="en-US" altLang="en-US" sz="1800" dirty="0" smtClean="0">
                <a:solidFill>
                  <a:srgbClr val="0C0C0C"/>
                </a:solidFill>
              </a:rPr>
              <a:t>Other companies selling similar products in the same marketspace</a:t>
            </a:r>
          </a:p>
          <a:p>
            <a:pPr lvl="1" eaLnBrk="1" hangingPunct="1">
              <a:defRPr/>
            </a:pPr>
            <a:r>
              <a:rPr lang="en-US" altLang="en-US" sz="1800" dirty="0" smtClean="0">
                <a:solidFill>
                  <a:srgbClr val="0C0C0C"/>
                </a:solidFill>
              </a:rPr>
              <a:t>New entrants into market, substitute products, and power of consumers and suppliers </a:t>
            </a:r>
            <a:r>
              <a:rPr lang="en-US" altLang="en-US" sz="1600" dirty="0" smtClean="0">
                <a:solidFill>
                  <a:srgbClr val="FF0000"/>
                </a:solidFill>
              </a:rPr>
              <a:t>(nature of competition)</a:t>
            </a:r>
          </a:p>
          <a:p>
            <a:pPr marL="457200" lvl="1" indent="0" eaLnBrk="1" hangingPunct="1">
              <a:buNone/>
              <a:defRPr/>
            </a:pPr>
            <a:r>
              <a:rPr lang="en-US" sz="1800" b="1" dirty="0"/>
              <a:t>For example, </a:t>
            </a:r>
            <a:r>
              <a:rPr lang="en-US" sz="1800" i="1" dirty="0"/>
              <a:t>Priceline</a:t>
            </a:r>
            <a:r>
              <a:rPr lang="en-US" sz="1800" dirty="0"/>
              <a:t> and </a:t>
            </a:r>
            <a:r>
              <a:rPr lang="en-US" sz="1800" i="1" dirty="0" err="1"/>
              <a:t>Travelociy</a:t>
            </a:r>
            <a:r>
              <a:rPr lang="en-US" sz="1800" dirty="0"/>
              <a:t>, both of whom sell discount airline tickets online, are direct competitors because both companies sell identical products – cheap tickets.</a:t>
            </a:r>
            <a:endParaRPr lang="en-US" altLang="en-US" sz="1800" dirty="0">
              <a:solidFill>
                <a:srgbClr val="0C0C0C"/>
              </a:solidFill>
            </a:endParaRPr>
          </a:p>
          <a:p>
            <a:pPr lvl="1" eaLnBrk="1" hangingPunct="1">
              <a:defRPr/>
            </a:pPr>
            <a:r>
              <a:rPr lang="en-US" altLang="en-US" sz="1800" dirty="0" smtClean="0">
                <a:solidFill>
                  <a:srgbClr val="0C0C0C"/>
                </a:solidFill>
              </a:rPr>
              <a:t>Includes both direct and indirect competitors </a:t>
            </a:r>
          </a:p>
          <a:p>
            <a:pPr lvl="2" eaLnBrk="1" hangingPunct="1">
              <a:defRPr/>
            </a:pPr>
            <a:r>
              <a:rPr lang="en-US" sz="1800" dirty="0" smtClean="0"/>
              <a:t>For </a:t>
            </a:r>
            <a:r>
              <a:rPr lang="en-US" sz="1800" dirty="0"/>
              <a:t>instance, automobile manufacturers and airline companies operate in different industries, but they still compete indirectly because they offer consumers alternative means of transportation</a:t>
            </a:r>
            <a:endParaRPr lang="en-US" altLang="en-US" sz="1800" dirty="0" smtClean="0">
              <a:solidFill>
                <a:srgbClr val="0C0C0C"/>
              </a:solidFill>
            </a:endParaRPr>
          </a:p>
          <a:p>
            <a:pPr eaLnBrk="1" hangingPunct="1">
              <a:buClr>
                <a:srgbClr val="EF6527"/>
              </a:buClr>
              <a:defRPr/>
            </a:pPr>
            <a:r>
              <a:rPr lang="en-US" altLang="en-US" sz="1800" dirty="0" smtClean="0">
                <a:solidFill>
                  <a:srgbClr val="0C0C0C"/>
                </a:solidFill>
              </a:rPr>
              <a:t>Influenced by:</a:t>
            </a:r>
          </a:p>
          <a:p>
            <a:pPr lvl="1" eaLnBrk="1" hangingPunct="1">
              <a:defRPr/>
            </a:pPr>
            <a:r>
              <a:rPr lang="en-US" altLang="en-US" sz="1600" dirty="0" smtClean="0">
                <a:solidFill>
                  <a:srgbClr val="0C0C0C"/>
                </a:solidFill>
              </a:rPr>
              <a:t>Number and size of active competitors</a:t>
            </a:r>
          </a:p>
          <a:p>
            <a:pPr lvl="1" eaLnBrk="1" hangingPunct="1">
              <a:defRPr/>
            </a:pPr>
            <a:r>
              <a:rPr lang="en-US" altLang="en-US" sz="1600" dirty="0" smtClean="0">
                <a:solidFill>
                  <a:srgbClr val="0C0C0C"/>
                </a:solidFill>
              </a:rPr>
              <a:t>Each competitor’</a:t>
            </a:r>
            <a:r>
              <a:rPr lang="en-US" altLang="ja-JP" sz="1600" dirty="0" smtClean="0">
                <a:solidFill>
                  <a:srgbClr val="0C0C0C"/>
                </a:solidFill>
              </a:rPr>
              <a:t>s market share</a:t>
            </a:r>
          </a:p>
          <a:p>
            <a:pPr lvl="1" eaLnBrk="1" hangingPunct="1">
              <a:defRPr/>
            </a:pPr>
            <a:r>
              <a:rPr lang="en-US" altLang="en-US" sz="1600" dirty="0" smtClean="0">
                <a:solidFill>
                  <a:srgbClr val="0C0C0C"/>
                </a:solidFill>
              </a:rPr>
              <a:t>Competitors</a:t>
            </a:r>
            <a:r>
              <a:rPr lang="ja-JP" altLang="en-US" sz="1600" dirty="0" smtClean="0">
                <a:solidFill>
                  <a:srgbClr val="0C0C0C"/>
                </a:solidFill>
              </a:rPr>
              <a:t>’</a:t>
            </a:r>
            <a:r>
              <a:rPr lang="en-US" altLang="ja-JP" sz="1600" dirty="0" smtClean="0">
                <a:solidFill>
                  <a:srgbClr val="0C0C0C"/>
                </a:solidFill>
              </a:rPr>
              <a:t>profitability</a:t>
            </a:r>
          </a:p>
          <a:p>
            <a:pPr lvl="1" eaLnBrk="1" hangingPunct="1">
              <a:defRPr/>
            </a:pPr>
            <a:r>
              <a:rPr lang="en-US" altLang="en-US" sz="1600" dirty="0" smtClean="0">
                <a:solidFill>
                  <a:srgbClr val="0C0C0C"/>
                </a:solidFill>
              </a:rPr>
              <a:t>Competitors</a:t>
            </a:r>
            <a:r>
              <a:rPr lang="ja-JP" altLang="en-US" sz="1600" dirty="0" smtClean="0">
                <a:solidFill>
                  <a:srgbClr val="0C0C0C"/>
                </a:solidFill>
              </a:rPr>
              <a:t>’</a:t>
            </a:r>
            <a:r>
              <a:rPr lang="en-US" altLang="ja-JP" sz="1600" dirty="0" smtClean="0">
                <a:solidFill>
                  <a:srgbClr val="0C0C0C"/>
                </a:solidFill>
              </a:rPr>
              <a:t>pricing</a:t>
            </a:r>
          </a:p>
        </p:txBody>
      </p:sp>
      <p:sp>
        <p:nvSpPr>
          <p:cNvPr id="27652"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9FA5FC70-57DB-42FE-A984-630DD38DF9ED}" type="slidenum">
              <a:rPr lang="en-US" altLang="en-US" sz="1200">
                <a:solidFill>
                  <a:srgbClr val="1D5478"/>
                </a:solidFill>
                <a:latin typeface="Georgia" pitchFamily="18" charset="0"/>
              </a:rPr>
              <a:pPr/>
              <a:t>7</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229600" cy="585788"/>
          </a:xfrm>
        </p:spPr>
        <p:txBody>
          <a:bodyPr/>
          <a:lstStyle/>
          <a:p>
            <a:pPr eaLnBrk="1" hangingPunct="1">
              <a:defRPr/>
            </a:pPr>
            <a:r>
              <a:rPr lang="en-US" sz="3200" dirty="0" smtClean="0">
                <a:ea typeface="+mj-ea"/>
                <a:cs typeface="+mj-cs"/>
              </a:rPr>
              <a:t>5. Competitive Advantage</a:t>
            </a:r>
          </a:p>
        </p:txBody>
      </p:sp>
      <p:sp>
        <p:nvSpPr>
          <p:cNvPr id="34818" name="Rectangle 3"/>
          <p:cNvSpPr>
            <a:spLocks noGrp="1" noChangeArrowheads="1"/>
          </p:cNvSpPr>
          <p:nvPr>
            <p:ph idx="1"/>
          </p:nvPr>
        </p:nvSpPr>
        <p:spPr>
          <a:xfrm>
            <a:off x="457200" y="1219200"/>
            <a:ext cx="8229600" cy="5334000"/>
          </a:xfrm>
        </p:spPr>
        <p:txBody>
          <a:bodyPr/>
          <a:lstStyle/>
          <a:p>
            <a:pPr eaLnBrk="1" hangingPunct="1">
              <a:buClr>
                <a:srgbClr val="EF6527"/>
              </a:buClr>
              <a:defRPr/>
            </a:pPr>
            <a:r>
              <a:rPr lang="en-US" altLang="ja-JP" sz="2800" dirty="0" smtClean="0">
                <a:solidFill>
                  <a:srgbClr val="0C0C0C"/>
                </a:solidFill>
              </a:rPr>
              <a:t>The special advantages of a firm</a:t>
            </a:r>
          </a:p>
          <a:p>
            <a:pPr lvl="1" eaLnBrk="1" hangingPunct="1">
              <a:defRPr/>
            </a:pPr>
            <a:r>
              <a:rPr lang="en-US" altLang="en-US" sz="2400" dirty="0" smtClean="0">
                <a:solidFill>
                  <a:srgbClr val="0C0C0C"/>
                </a:solidFill>
              </a:rPr>
              <a:t>Superior or cheaper product than competitors</a:t>
            </a:r>
            <a:endParaRPr lang="en-US" altLang="en-US" sz="2400" dirty="0">
              <a:solidFill>
                <a:srgbClr val="0C0C0C"/>
              </a:solidFill>
            </a:endParaRPr>
          </a:p>
          <a:p>
            <a:pPr lvl="1" eaLnBrk="1" hangingPunct="1">
              <a:defRPr/>
            </a:pPr>
            <a:r>
              <a:rPr lang="en-US" altLang="ja-JP" sz="2400" dirty="0" smtClean="0">
                <a:solidFill>
                  <a:srgbClr val="0C0C0C"/>
                </a:solidFill>
              </a:rPr>
              <a:t>What makes a product superior?</a:t>
            </a:r>
          </a:p>
          <a:p>
            <a:pPr eaLnBrk="1" hangingPunct="1">
              <a:buClr>
                <a:srgbClr val="EF6527"/>
              </a:buClr>
              <a:defRPr/>
            </a:pPr>
            <a:r>
              <a:rPr lang="en-US" altLang="en-US" sz="2800" dirty="0" smtClean="0">
                <a:solidFill>
                  <a:srgbClr val="0C0C0C"/>
                </a:solidFill>
              </a:rPr>
              <a:t>Important concepts:</a:t>
            </a:r>
          </a:p>
          <a:p>
            <a:pPr lvl="1" eaLnBrk="1" hangingPunct="1">
              <a:defRPr/>
            </a:pPr>
            <a:r>
              <a:rPr lang="en-US" altLang="en-US" sz="2000" dirty="0" smtClean="0">
                <a:solidFill>
                  <a:srgbClr val="0C0C0C"/>
                </a:solidFill>
              </a:rPr>
              <a:t>Asymmetries exist when one competitor has more resources or differential access to them compared to other competitors</a:t>
            </a:r>
          </a:p>
          <a:p>
            <a:pPr lvl="1" eaLnBrk="1" hangingPunct="1">
              <a:defRPr/>
            </a:pPr>
            <a:r>
              <a:rPr lang="en-US" altLang="en-US" sz="2000" dirty="0" smtClean="0">
                <a:solidFill>
                  <a:srgbClr val="0C0C0C"/>
                </a:solidFill>
              </a:rPr>
              <a:t>First-mover advantage</a:t>
            </a:r>
          </a:p>
          <a:p>
            <a:pPr lvl="1" eaLnBrk="1" hangingPunct="1">
              <a:defRPr/>
            </a:pPr>
            <a:r>
              <a:rPr lang="en-US" altLang="en-US" sz="2000" dirty="0" smtClean="0">
                <a:solidFill>
                  <a:srgbClr val="0C0C0C"/>
                </a:solidFill>
              </a:rPr>
              <a:t>Unfair competitive advantage results from factors of production  that are hard to duplicate or acquire (brands, natural resources, capital investments)</a:t>
            </a:r>
          </a:p>
          <a:p>
            <a:pPr lvl="1" eaLnBrk="1" hangingPunct="1">
              <a:defRPr/>
            </a:pPr>
            <a:r>
              <a:rPr lang="en-US" altLang="en-US" sz="2000" dirty="0" smtClean="0">
                <a:solidFill>
                  <a:srgbClr val="0C0C0C"/>
                </a:solidFill>
              </a:rPr>
              <a:t>Leverage using vast resources to move in other markets – leveraging a large customer base, or lots of money (Apple car)</a:t>
            </a:r>
          </a:p>
          <a:p>
            <a:pPr lvl="1" eaLnBrk="1" hangingPunct="1">
              <a:defRPr/>
            </a:pPr>
            <a:r>
              <a:rPr lang="en-US" altLang="en-US" sz="2000" dirty="0" smtClean="0">
                <a:solidFill>
                  <a:srgbClr val="0C0C0C"/>
                </a:solidFill>
              </a:rPr>
              <a:t>Perfect markets do not allow for competitive advantage as all firms have equal access to all factors of production</a:t>
            </a:r>
          </a:p>
        </p:txBody>
      </p:sp>
      <p:sp>
        <p:nvSpPr>
          <p:cNvPr id="29700"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29701"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ED340986-F83E-47AE-84FE-5B19BA3E10E3}" type="slidenum">
              <a:rPr lang="en-US" altLang="en-US" sz="1200">
                <a:solidFill>
                  <a:srgbClr val="1D5478"/>
                </a:solidFill>
                <a:latin typeface="Georgia" pitchFamily="18" charset="0"/>
              </a:rPr>
              <a:pPr/>
              <a:t>8</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533400"/>
            <a:ext cx="8229600" cy="708025"/>
          </a:xfrm>
        </p:spPr>
        <p:txBody>
          <a:bodyPr/>
          <a:lstStyle/>
          <a:p>
            <a:pPr eaLnBrk="1" hangingPunct="1">
              <a:defRPr/>
            </a:pPr>
            <a:r>
              <a:rPr lang="en-US" dirty="0" smtClean="0">
                <a:ea typeface="+mj-ea"/>
                <a:cs typeface="+mj-cs"/>
              </a:rPr>
              <a:t>6. Market Strategy</a:t>
            </a:r>
          </a:p>
        </p:txBody>
      </p:sp>
      <p:sp>
        <p:nvSpPr>
          <p:cNvPr id="36866" name="Rectangle 3"/>
          <p:cNvSpPr>
            <a:spLocks noGrp="1" noChangeArrowheads="1"/>
          </p:cNvSpPr>
          <p:nvPr>
            <p:ph idx="1"/>
          </p:nvPr>
        </p:nvSpPr>
        <p:spPr>
          <a:xfrm>
            <a:off x="457200" y="1600200"/>
            <a:ext cx="7772400" cy="4267200"/>
          </a:xfrm>
        </p:spPr>
        <p:txBody>
          <a:bodyPr/>
          <a:lstStyle/>
          <a:p>
            <a:pPr eaLnBrk="1" hangingPunct="1">
              <a:spcBef>
                <a:spcPts val="1800"/>
              </a:spcBef>
              <a:buClr>
                <a:srgbClr val="EF6527"/>
              </a:buClr>
              <a:defRPr/>
            </a:pPr>
            <a:r>
              <a:rPr lang="en-US" altLang="ja-JP" dirty="0" smtClean="0">
                <a:solidFill>
                  <a:srgbClr val="0C0C0C"/>
                </a:solidFill>
              </a:rPr>
              <a:t>How do you plan to promote your products or services to attract </a:t>
            </a:r>
            <a:r>
              <a:rPr lang="en-US" altLang="ja-JP" dirty="0">
                <a:solidFill>
                  <a:srgbClr val="0C0C0C"/>
                </a:solidFill>
              </a:rPr>
              <a:t>t</a:t>
            </a:r>
            <a:r>
              <a:rPr lang="en-US" altLang="ja-JP" dirty="0" smtClean="0">
                <a:solidFill>
                  <a:srgbClr val="0C0C0C"/>
                </a:solidFill>
              </a:rPr>
              <a:t>he target audience</a:t>
            </a:r>
          </a:p>
          <a:p>
            <a:pPr lvl="1" eaLnBrk="1" hangingPunct="1">
              <a:spcBef>
                <a:spcPts val="1800"/>
              </a:spcBef>
              <a:defRPr/>
            </a:pPr>
            <a:r>
              <a:rPr lang="en-US" altLang="en-US" dirty="0" smtClean="0">
                <a:solidFill>
                  <a:srgbClr val="0C0C0C"/>
                </a:solidFill>
              </a:rPr>
              <a:t>Details how a company intends to enter market and attract customers</a:t>
            </a:r>
          </a:p>
          <a:p>
            <a:pPr lvl="1" eaLnBrk="1" hangingPunct="1">
              <a:spcBef>
                <a:spcPts val="1800"/>
              </a:spcBef>
              <a:defRPr/>
            </a:pPr>
            <a:r>
              <a:rPr lang="en-US" altLang="en-US" dirty="0" smtClean="0">
                <a:solidFill>
                  <a:srgbClr val="0C0C0C"/>
                </a:solidFill>
              </a:rPr>
              <a:t>Best business concepts will fail if not properly marketed to potential customers -</a:t>
            </a:r>
            <a:r>
              <a:rPr lang="en-US" altLang="en-US" sz="2000" dirty="0" smtClean="0">
                <a:solidFill>
                  <a:srgbClr val="0C0C0C"/>
                </a:solidFill>
              </a:rPr>
              <a:t>IBM OS 2</a:t>
            </a:r>
          </a:p>
        </p:txBody>
      </p:sp>
      <p:sp>
        <p:nvSpPr>
          <p:cNvPr id="31748" name="Rectangle 12"/>
          <p:cNvSpPr>
            <a:spLocks noGrp="1" noChangeArrowheads="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smtClean="0">
                <a:solidFill>
                  <a:srgbClr val="1D5478"/>
                </a:solidFill>
                <a:latin typeface="Georgia" pitchFamily="18" charset="0"/>
              </a:rPr>
              <a:t>Copyright © 2014 Pearson Education, Inc. Publishing as Prentice Hall</a:t>
            </a:r>
          </a:p>
        </p:txBody>
      </p:sp>
      <p:sp>
        <p:nvSpPr>
          <p:cNvPr id="3174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600">
                <a:solidFill>
                  <a:srgbClr val="3D4644"/>
                </a:solidFill>
                <a:latin typeface="Calibri" pitchFamily="34" charset="0"/>
                <a:ea typeface="MS PGothic" pitchFamily="34" charset="-128"/>
              </a:defRPr>
            </a:lvl1pPr>
            <a:lvl2pPr>
              <a:defRPr sz="2800">
                <a:solidFill>
                  <a:srgbClr val="3D4644"/>
                </a:solidFill>
                <a:latin typeface="Calibri" pitchFamily="34" charset="0"/>
                <a:ea typeface="MS PGothic" pitchFamily="34" charset="-128"/>
              </a:defRPr>
            </a:lvl2pPr>
            <a:lvl3pPr>
              <a:defRPr sz="2400">
                <a:solidFill>
                  <a:srgbClr val="3D4644"/>
                </a:solidFill>
                <a:latin typeface="Calibri" pitchFamily="34" charset="0"/>
                <a:ea typeface="MS PGothic" pitchFamily="34" charset="-128"/>
              </a:defRPr>
            </a:lvl3pPr>
            <a:lvl4pPr>
              <a:defRPr sz="2000">
                <a:solidFill>
                  <a:srgbClr val="3D4644"/>
                </a:solidFill>
                <a:latin typeface="Calibri" pitchFamily="34" charset="0"/>
                <a:ea typeface="MS PGothic" pitchFamily="34" charset="-128"/>
              </a:defRPr>
            </a:lvl4pPr>
            <a:lvl5pPr>
              <a:defRPr sz="2000">
                <a:solidFill>
                  <a:srgbClr val="3D4644"/>
                </a:solidFill>
                <a:latin typeface="Calibri" pitchFamily="34" charset="0"/>
                <a:ea typeface="MS PGothic" pitchFamily="34" charset="-128"/>
              </a:defRPr>
            </a:lvl5pPr>
            <a:lvl6pPr eaLnBrk="0" hangingPunct="0">
              <a:buClr>
                <a:schemeClr val="accent2"/>
              </a:buClr>
              <a:defRPr sz="2000">
                <a:solidFill>
                  <a:srgbClr val="3D4644"/>
                </a:solidFill>
                <a:latin typeface="Calibri" pitchFamily="34" charset="0"/>
                <a:ea typeface="MS PGothic" pitchFamily="34" charset="-128"/>
              </a:defRPr>
            </a:lvl6pPr>
            <a:lvl7pPr eaLnBrk="0" hangingPunct="0">
              <a:buClr>
                <a:schemeClr val="accent2"/>
              </a:buClr>
              <a:defRPr sz="2000">
                <a:solidFill>
                  <a:srgbClr val="3D4644"/>
                </a:solidFill>
                <a:latin typeface="Calibri" pitchFamily="34" charset="0"/>
                <a:ea typeface="MS PGothic" pitchFamily="34" charset="-128"/>
              </a:defRPr>
            </a:lvl7pPr>
            <a:lvl8pPr eaLnBrk="0" hangingPunct="0">
              <a:buClr>
                <a:schemeClr val="accent2"/>
              </a:buClr>
              <a:defRPr sz="2000">
                <a:solidFill>
                  <a:srgbClr val="3D4644"/>
                </a:solidFill>
                <a:latin typeface="Calibri" pitchFamily="34" charset="0"/>
                <a:ea typeface="MS PGothic" pitchFamily="34" charset="-128"/>
              </a:defRPr>
            </a:lvl8pPr>
            <a:lvl9pPr eaLnBrk="0" hangingPunct="0">
              <a:buClr>
                <a:schemeClr val="accent2"/>
              </a:buClr>
              <a:defRPr sz="2000">
                <a:solidFill>
                  <a:srgbClr val="3D4644"/>
                </a:solidFill>
                <a:latin typeface="Calibri" pitchFamily="34" charset="0"/>
                <a:ea typeface="MS PGothic" pitchFamily="34" charset="-128"/>
              </a:defRPr>
            </a:lvl9pPr>
          </a:lstStyle>
          <a:p>
            <a:r>
              <a:rPr lang="en-US" altLang="en-US" sz="1200">
                <a:solidFill>
                  <a:srgbClr val="1D5478"/>
                </a:solidFill>
                <a:latin typeface="Georgia" pitchFamily="18" charset="0"/>
              </a:rPr>
              <a:t>Slide 2-</a:t>
            </a:r>
            <a:fld id="{0F8854E2-6376-4B5D-B195-7553B7ADDD52}" type="slidenum">
              <a:rPr lang="en-US" altLang="en-US" sz="1200">
                <a:solidFill>
                  <a:srgbClr val="1D5478"/>
                </a:solidFill>
                <a:latin typeface="Georgia" pitchFamily="18" charset="0"/>
              </a:rPr>
              <a:pPr/>
              <a:t>9</a:t>
            </a:fld>
            <a:endParaRPr lang="en-US" altLang="en-US" sz="1200">
              <a:solidFill>
                <a:srgbClr val="1D5478"/>
              </a:solidFill>
              <a:latin typeface="Georg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c10">
  <a:themeElements>
    <a:clrScheme name="ec9e">
      <a:dk1>
        <a:srgbClr val="031924"/>
      </a:dk1>
      <a:lt1>
        <a:sysClr val="window" lastClr="FFFFFF"/>
      </a:lt1>
      <a:dk2>
        <a:srgbClr val="031924"/>
      </a:dk2>
      <a:lt2>
        <a:srgbClr val="FFFFFF"/>
      </a:lt2>
      <a:accent1>
        <a:srgbClr val="919F71"/>
      </a:accent1>
      <a:accent2>
        <a:srgbClr val="CDBF45"/>
      </a:accent2>
      <a:accent3>
        <a:srgbClr val="1BAEE4"/>
      </a:accent3>
      <a:accent4>
        <a:srgbClr val="EF6527"/>
      </a:accent4>
      <a:accent5>
        <a:srgbClr val="55A2D6"/>
      </a:accent5>
      <a:accent6>
        <a:srgbClr val="0C0C0C"/>
      </a:accent6>
      <a:hlink>
        <a:srgbClr val="0C0C0C"/>
      </a:hlink>
      <a:folHlink>
        <a:srgbClr val="0C0C0C"/>
      </a:folHlink>
    </a:clrScheme>
    <a:fontScheme name="Custom 1">
      <a:majorFont>
        <a:latin typeface="Calibri"/>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resentation2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Presentation2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Presentation2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Presentation2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Presentation2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Presentation2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Presentation2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ec10" id="{E9A660A5-CBEC-4425-BB46-F87AE28D1D1C}" vid="{1E341D40-23BB-4410-8E2C-7995A12D73D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ec10</Template>
  <TotalTime>0</TotalTime>
  <Words>2605</Words>
  <Application>Microsoft Office PowerPoint</Application>
  <PresentationFormat>On-screen Show (4:3)</PresentationFormat>
  <Paragraphs>347</Paragraphs>
  <Slides>32</Slides>
  <Notes>26</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ec10</vt:lpstr>
      <vt:lpstr>PowerPoint Presentation</vt:lpstr>
      <vt:lpstr>E-commerce Business Models</vt:lpstr>
      <vt:lpstr>Eight Key Elements of a Business Model</vt:lpstr>
      <vt:lpstr>1. Customer Value Proposition</vt:lpstr>
      <vt:lpstr>2. Revenue Model</vt:lpstr>
      <vt:lpstr>3. Market Opportunity</vt:lpstr>
      <vt:lpstr>4. Competitive Environment</vt:lpstr>
      <vt:lpstr>5. Competitive Advantage</vt:lpstr>
      <vt:lpstr>6. Market Strategy</vt:lpstr>
      <vt:lpstr>7. Organizational Development</vt:lpstr>
      <vt:lpstr>8. Management Team</vt:lpstr>
      <vt:lpstr>Raising Capital</vt:lpstr>
      <vt:lpstr>Categorizing E-commerce Business Models</vt:lpstr>
      <vt:lpstr>B2C Business Models</vt:lpstr>
      <vt:lpstr>B2C Business Models</vt:lpstr>
      <vt:lpstr>B2C Models: E-tailer</vt:lpstr>
      <vt:lpstr>B2C  Models: Community Provider</vt:lpstr>
      <vt:lpstr>B2C Models: Content Provider</vt:lpstr>
      <vt:lpstr>B2C Business Models: Portal</vt:lpstr>
      <vt:lpstr>B2C Models: Transaction Broker</vt:lpstr>
      <vt:lpstr>B2C Models: Market Creator</vt:lpstr>
      <vt:lpstr>B2C Models: Service Provider</vt:lpstr>
      <vt:lpstr>B2B Business Models</vt:lpstr>
      <vt:lpstr>B2B Business Models</vt:lpstr>
      <vt:lpstr>B2B Models: E-distributor</vt:lpstr>
      <vt:lpstr>MRO </vt:lpstr>
      <vt:lpstr>B2B Models: E-procurement</vt:lpstr>
      <vt:lpstr>B2B Models: Exchanges</vt:lpstr>
      <vt:lpstr>B2B  Models: Industry Consortia</vt:lpstr>
      <vt:lpstr>Private Industrial Networks</vt:lpstr>
      <vt:lpstr>PowerPoint Presentation</vt:lpstr>
      <vt:lpstr>Business Models in Emerging  E-commerce Areas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6</cp:revision>
  <dcterms:created xsi:type="dcterms:W3CDTF">2010-11-10T21:35:59Z</dcterms:created>
  <dcterms:modified xsi:type="dcterms:W3CDTF">2020-02-07T05:07:55Z</dcterms:modified>
</cp:coreProperties>
</file>